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Default Extension="mp4" ContentType="video/mp4"/>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7"/>
  </p:notesMasterIdLst>
  <p:handoutMasterIdLst>
    <p:handoutMasterId r:id="rId18"/>
  </p:handoutMasterIdLst>
  <p:sldIdLst>
    <p:sldId id="384" r:id="rId2"/>
    <p:sldId id="372" r:id="rId3"/>
    <p:sldId id="385" r:id="rId4"/>
    <p:sldId id="373" r:id="rId5"/>
    <p:sldId id="389" r:id="rId6"/>
    <p:sldId id="392" r:id="rId7"/>
    <p:sldId id="396" r:id="rId8"/>
    <p:sldId id="386" r:id="rId9"/>
    <p:sldId id="393" r:id="rId10"/>
    <p:sldId id="395" r:id="rId11"/>
    <p:sldId id="388" r:id="rId12"/>
    <p:sldId id="394" r:id="rId13"/>
    <p:sldId id="390" r:id="rId14"/>
    <p:sldId id="391" r:id="rId15"/>
    <p:sldId id="377" r:id="rId16"/>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0099FF"/>
    <a:srgbClr val="FF0000"/>
    <a:srgbClr val="EFEC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5" autoAdjust="0"/>
    <p:restoredTop sz="94660"/>
  </p:normalViewPr>
  <p:slideViewPr>
    <p:cSldViewPr>
      <p:cViewPr varScale="1">
        <p:scale>
          <a:sx n="65" d="100"/>
          <a:sy n="65" d="100"/>
        </p:scale>
        <p:origin x="-137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002060"/>
                </a:solidFill>
                <a:latin typeface="+mn-lt"/>
                <a:ea typeface="+mn-ea"/>
                <a:cs typeface="+mn-cs"/>
              </a:defRPr>
            </a:pPr>
            <a:r>
              <a:rPr lang="en-AU" sz="1800">
                <a:solidFill>
                  <a:srgbClr val="002060"/>
                </a:solidFill>
              </a:rPr>
              <a:t>Pormpuraaw</a:t>
            </a:r>
            <a:r>
              <a:rPr lang="en-AU" sz="1800" baseline="0">
                <a:solidFill>
                  <a:srgbClr val="002060"/>
                </a:solidFill>
              </a:rPr>
              <a:t> | number of pigs culled</a:t>
            </a:r>
            <a:endParaRPr lang="en-AU" sz="1800">
              <a:solidFill>
                <a:srgbClr val="002060"/>
              </a:solidFill>
            </a:endParaRPr>
          </a:p>
        </c:rich>
      </c:tx>
      <c:layout/>
      <c:spPr>
        <a:noFill/>
        <a:ln>
          <a:noFill/>
        </a:ln>
        <a:effectLst/>
      </c:spPr>
    </c:title>
    <c:plotArea>
      <c:layout/>
      <c:barChart>
        <c:barDir val="col"/>
        <c:grouping val="stacked"/>
        <c:ser>
          <c:idx val="0"/>
          <c:order val="0"/>
          <c:tx>
            <c:strRef>
              <c:f>'aerial culls'!$L$20</c:f>
              <c:strCache>
                <c:ptCount val="1"/>
                <c:pt idx="0">
                  <c:v>Ground shoot</c:v>
                </c:pt>
              </c:strCache>
            </c:strRef>
          </c:tx>
          <c:spPr>
            <a:solidFill>
              <a:srgbClr val="00B050"/>
            </a:solidFill>
            <a:ln>
              <a:noFill/>
            </a:ln>
            <a:effectLst/>
          </c:spPr>
          <c:cat>
            <c:numRef>
              <c:f>'aerial culls'!$M$19:$O$19</c:f>
              <c:numCache>
                <c:formatCode>General</c:formatCode>
                <c:ptCount val="3"/>
                <c:pt idx="0">
                  <c:v>2014</c:v>
                </c:pt>
                <c:pt idx="1">
                  <c:v>2015</c:v>
                </c:pt>
                <c:pt idx="2">
                  <c:v>2016</c:v>
                </c:pt>
              </c:numCache>
            </c:numRef>
          </c:cat>
          <c:val>
            <c:numRef>
              <c:f>'aerial culls'!$M$20:$O$20</c:f>
              <c:numCache>
                <c:formatCode>#,##0</c:formatCode>
                <c:ptCount val="3"/>
                <c:pt idx="0">
                  <c:v>12</c:v>
                </c:pt>
                <c:pt idx="1">
                  <c:v>99</c:v>
                </c:pt>
                <c:pt idx="2">
                  <c:v>23</c:v>
                </c:pt>
              </c:numCache>
            </c:numRef>
          </c:val>
          <c:extLst xmlns:c16r2="http://schemas.microsoft.com/office/drawing/2015/06/chart">
            <c:ext xmlns:c16="http://schemas.microsoft.com/office/drawing/2014/chart" uri="{C3380CC4-5D6E-409C-BE32-E72D297353CC}">
              <c16:uniqueId val="{00000000-6D9C-44F6-8202-53F025AACD98}"/>
            </c:ext>
          </c:extLst>
        </c:ser>
        <c:ser>
          <c:idx val="1"/>
          <c:order val="1"/>
          <c:tx>
            <c:strRef>
              <c:f>'aerial culls'!$L$21</c:f>
              <c:strCache>
                <c:ptCount val="1"/>
                <c:pt idx="0">
                  <c:v>Aerial culls</c:v>
                </c:pt>
              </c:strCache>
            </c:strRef>
          </c:tx>
          <c:spPr>
            <a:solidFill>
              <a:srgbClr val="C00000"/>
            </a:solidFill>
            <a:ln>
              <a:noFill/>
            </a:ln>
            <a:effectLst/>
          </c:spPr>
          <c:cat>
            <c:numRef>
              <c:f>'aerial culls'!$M$19:$O$19</c:f>
              <c:numCache>
                <c:formatCode>General</c:formatCode>
                <c:ptCount val="3"/>
                <c:pt idx="0">
                  <c:v>2014</c:v>
                </c:pt>
                <c:pt idx="1">
                  <c:v>2015</c:v>
                </c:pt>
                <c:pt idx="2">
                  <c:v>2016</c:v>
                </c:pt>
              </c:numCache>
            </c:numRef>
          </c:cat>
          <c:val>
            <c:numRef>
              <c:f>'aerial culls'!$M$21:$O$21</c:f>
              <c:numCache>
                <c:formatCode>#,##0</c:formatCode>
                <c:ptCount val="3"/>
                <c:pt idx="0">
                  <c:v>1491</c:v>
                </c:pt>
                <c:pt idx="1">
                  <c:v>2632</c:v>
                </c:pt>
                <c:pt idx="2">
                  <c:v>2046</c:v>
                </c:pt>
              </c:numCache>
            </c:numRef>
          </c:val>
          <c:extLst xmlns:c16r2="http://schemas.microsoft.com/office/drawing/2015/06/chart">
            <c:ext xmlns:c16="http://schemas.microsoft.com/office/drawing/2014/chart" uri="{C3380CC4-5D6E-409C-BE32-E72D297353CC}">
              <c16:uniqueId val="{00000001-6D9C-44F6-8202-53F025AACD98}"/>
            </c:ext>
          </c:extLst>
        </c:ser>
        <c:dLbls/>
        <c:overlap val="100"/>
        <c:axId val="52065024"/>
        <c:axId val="52066560"/>
      </c:barChart>
      <c:catAx>
        <c:axId val="520650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2066560"/>
        <c:crosses val="autoZero"/>
        <c:auto val="1"/>
        <c:lblAlgn val="ctr"/>
        <c:lblOffset val="100"/>
      </c:catAx>
      <c:valAx>
        <c:axId val="520665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Number of pigs culled</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650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Pomrpuraaw </a:t>
            </a:r>
            <a:r>
              <a:rPr lang="en-AU" baseline="0"/>
              <a:t> aerial culls 2014-2016</a:t>
            </a:r>
            <a:endParaRPr lang="en-AU"/>
          </a:p>
        </c:rich>
      </c:tx>
      <c:layout/>
      <c:spPr>
        <a:noFill/>
        <a:ln>
          <a:noFill/>
        </a:ln>
        <a:effectLst/>
      </c:spPr>
    </c:title>
    <c:plotArea>
      <c:layout/>
      <c:barChart>
        <c:barDir val="col"/>
        <c:grouping val="clustered"/>
        <c:ser>
          <c:idx val="1"/>
          <c:order val="1"/>
          <c:tx>
            <c:strRef>
              <c:f>'aerial culls'!$A$20</c:f>
              <c:strCache>
                <c:ptCount val="1"/>
                <c:pt idx="0">
                  <c:v>area of culls</c:v>
                </c:pt>
              </c:strCache>
            </c:strRef>
          </c:tx>
          <c:spPr>
            <a:solidFill>
              <a:srgbClr val="FF9900"/>
            </a:solidFill>
            <a:ln>
              <a:noFill/>
            </a:ln>
            <a:effectLst/>
          </c:spPr>
          <c:cat>
            <c:numRef>
              <c:f>'aerial culls'!$B$18:$D$18</c:f>
              <c:numCache>
                <c:formatCode>General</c:formatCode>
                <c:ptCount val="3"/>
                <c:pt idx="0">
                  <c:v>2014</c:v>
                </c:pt>
                <c:pt idx="1">
                  <c:v>2015</c:v>
                </c:pt>
                <c:pt idx="2">
                  <c:v>2016</c:v>
                </c:pt>
              </c:numCache>
            </c:numRef>
          </c:cat>
          <c:val>
            <c:numRef>
              <c:f>'aerial culls'!$B$20:$D$20</c:f>
              <c:numCache>
                <c:formatCode>#,##0</c:formatCode>
                <c:ptCount val="3"/>
                <c:pt idx="0">
                  <c:v>289227</c:v>
                </c:pt>
                <c:pt idx="1">
                  <c:v>390489</c:v>
                </c:pt>
                <c:pt idx="2">
                  <c:v>371303</c:v>
                </c:pt>
              </c:numCache>
            </c:numRef>
          </c:val>
          <c:extLst xmlns:c16r2="http://schemas.microsoft.com/office/drawing/2015/06/chart">
            <c:ext xmlns:c16="http://schemas.microsoft.com/office/drawing/2014/chart" uri="{C3380CC4-5D6E-409C-BE32-E72D297353CC}">
              <c16:uniqueId val="{00000000-EE04-47F4-AE53-627B007D8282}"/>
            </c:ext>
          </c:extLst>
        </c:ser>
        <c:dLbls/>
        <c:gapWidth val="219"/>
        <c:axId val="51238784"/>
        <c:axId val="51240320"/>
      </c:barChart>
      <c:lineChart>
        <c:grouping val="stacked"/>
        <c:ser>
          <c:idx val="0"/>
          <c:order val="0"/>
          <c:tx>
            <c:strRef>
              <c:f>'aerial culls'!$A$19</c:f>
              <c:strCache>
                <c:ptCount val="1"/>
                <c:pt idx="0">
                  <c:v>number of pigs shot</c:v>
                </c:pt>
              </c:strCache>
            </c:strRef>
          </c:tx>
          <c:spPr>
            <a:ln w="28575" cap="rnd">
              <a:solidFill>
                <a:srgbClr val="0033CC"/>
              </a:solidFill>
              <a:round/>
            </a:ln>
            <a:effectLst/>
          </c:spPr>
          <c:marker>
            <c:symbol val="circle"/>
            <c:size val="5"/>
            <c:spPr>
              <a:solidFill>
                <a:srgbClr val="0033CC"/>
              </a:solidFill>
              <a:ln w="9525">
                <a:solidFill>
                  <a:srgbClr val="0033CC"/>
                </a:solidFill>
              </a:ln>
              <a:effectLst/>
            </c:spPr>
          </c:marker>
          <c:cat>
            <c:numRef>
              <c:f>'aerial culls'!$B$18:$D$18</c:f>
              <c:numCache>
                <c:formatCode>General</c:formatCode>
                <c:ptCount val="3"/>
                <c:pt idx="0">
                  <c:v>2014</c:v>
                </c:pt>
                <c:pt idx="1">
                  <c:v>2015</c:v>
                </c:pt>
                <c:pt idx="2">
                  <c:v>2016</c:v>
                </c:pt>
              </c:numCache>
            </c:numRef>
          </c:cat>
          <c:val>
            <c:numRef>
              <c:f>'aerial culls'!$B$19:$D$19</c:f>
              <c:numCache>
                <c:formatCode>General</c:formatCode>
                <c:ptCount val="3"/>
                <c:pt idx="0">
                  <c:v>1491</c:v>
                </c:pt>
                <c:pt idx="1">
                  <c:v>2632</c:v>
                </c:pt>
                <c:pt idx="2">
                  <c:v>2046</c:v>
                </c:pt>
              </c:numCache>
            </c:numRef>
          </c:val>
          <c:extLst xmlns:c16r2="http://schemas.microsoft.com/office/drawing/2015/06/chart">
            <c:ext xmlns:c16="http://schemas.microsoft.com/office/drawing/2014/chart" uri="{C3380CC4-5D6E-409C-BE32-E72D297353CC}">
              <c16:uniqueId val="{00000001-EE04-47F4-AE53-627B007D8282}"/>
            </c:ext>
          </c:extLst>
        </c:ser>
        <c:dLbls/>
        <c:marker val="1"/>
        <c:axId val="52063616"/>
        <c:axId val="52061696"/>
      </c:lineChart>
      <c:catAx>
        <c:axId val="512387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240320"/>
        <c:crosses val="autoZero"/>
        <c:auto val="1"/>
        <c:lblAlgn val="ctr"/>
        <c:lblOffset val="100"/>
      </c:catAx>
      <c:valAx>
        <c:axId val="5124032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Area of area culls (hectares)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238784"/>
        <c:crosses val="autoZero"/>
        <c:crossBetween val="between"/>
      </c:valAx>
      <c:valAx>
        <c:axId val="52061696"/>
        <c:scaling>
          <c:orientation val="minMax"/>
        </c:scaling>
        <c:axPos val="r"/>
        <c:title>
          <c:tx>
            <c:rich>
              <a:bodyPr rot="-5400000" spcFirstLastPara="1" vertOverflow="ellipsis" vert="horz" wrap="square" anchor="ctr" anchorCtr="1"/>
              <a:lstStyle/>
              <a:p>
                <a:pPr>
                  <a:defRPr sz="1600" b="0" i="0" u="none" strike="noStrike" kern="1200" baseline="0">
                    <a:solidFill>
                      <a:srgbClr val="0033CC"/>
                    </a:solidFill>
                    <a:latin typeface="+mn-lt"/>
                    <a:ea typeface="+mn-ea"/>
                    <a:cs typeface="+mn-cs"/>
                  </a:defRPr>
                </a:pPr>
                <a:r>
                  <a:rPr lang="en-US" sz="1600" baseline="0">
                    <a:solidFill>
                      <a:srgbClr val="0033CC"/>
                    </a:solidFill>
                  </a:rPr>
                  <a:t>Number of pigs culled</a:t>
                </a: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33CC"/>
                </a:solidFill>
                <a:latin typeface="+mn-lt"/>
                <a:ea typeface="+mn-ea"/>
                <a:cs typeface="+mn-cs"/>
              </a:defRPr>
            </a:pPr>
            <a:endParaRPr lang="en-US"/>
          </a:p>
        </c:txPr>
        <c:crossAx val="52063616"/>
        <c:crosses val="max"/>
        <c:crossBetween val="between"/>
      </c:valAx>
      <c:catAx>
        <c:axId val="52063616"/>
        <c:scaling>
          <c:orientation val="minMax"/>
        </c:scaling>
        <c:delete val="1"/>
        <c:axPos val="b"/>
        <c:numFmt formatCode="General" sourceLinked="1"/>
        <c:tickLblPos val="none"/>
        <c:crossAx val="52061696"/>
        <c:crosses val="autoZero"/>
        <c:auto val="1"/>
        <c:lblAlgn val="ctr"/>
        <c:lblOffset val="100"/>
      </c:catAx>
      <c:spPr>
        <a:noFill/>
        <a:ln>
          <a:noFill/>
        </a:ln>
        <a:effectLst/>
      </c:spPr>
    </c:plotArea>
    <c:legend>
      <c:legendPos val="b"/>
      <c:legendEntry>
        <c:idx val="1"/>
        <c:txPr>
          <a:bodyPr rot="0" spcFirstLastPara="1" vertOverflow="ellipsis" vert="horz" wrap="square" anchor="ctr" anchorCtr="1"/>
          <a:lstStyle/>
          <a:p>
            <a:pPr>
              <a:defRPr sz="2000" b="0" i="0" u="none" strike="noStrike" kern="1200" baseline="0">
                <a:solidFill>
                  <a:srgbClr val="0033CC"/>
                </a:solidFill>
                <a:latin typeface="+mn-lt"/>
                <a:ea typeface="+mn-ea"/>
                <a:cs typeface="+mn-cs"/>
              </a:defRPr>
            </a:pPr>
            <a:endParaRPr lang="en-US"/>
          </a:p>
        </c:txPr>
      </c:legendEntry>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bg1">
                    <a:lumMod val="75000"/>
                    <a:lumOff val="25000"/>
                  </a:schemeClr>
                </a:solidFill>
                <a:latin typeface="+mn-lt"/>
                <a:ea typeface="+mn-ea"/>
                <a:cs typeface="+mn-cs"/>
              </a:defRPr>
            </a:pPr>
            <a:r>
              <a:rPr lang="en-US" sz="1800" dirty="0">
                <a:solidFill>
                  <a:srgbClr val="002060"/>
                </a:solidFill>
              </a:rPr>
              <a:t>Percentage of Olive Ridley nests predated</a:t>
            </a:r>
          </a:p>
        </c:rich>
      </c:tx>
      <c:layout/>
      <c:spPr>
        <a:noFill/>
        <a:ln>
          <a:noFill/>
        </a:ln>
        <a:effectLst/>
      </c:spPr>
    </c:title>
    <c:plotArea>
      <c:layout/>
      <c:barChart>
        <c:barDir val="col"/>
        <c:grouping val="percentStacked"/>
        <c:ser>
          <c:idx val="0"/>
          <c:order val="0"/>
          <c:tx>
            <c:strRef>
              <c:f>Predation!$A$44</c:f>
              <c:strCache>
                <c:ptCount val="1"/>
                <c:pt idx="0">
                  <c:v>Predated</c:v>
                </c:pt>
              </c:strCache>
            </c:strRef>
          </c:tx>
          <c:spPr>
            <a:solidFill>
              <a:srgbClr val="FF0000"/>
            </a:solidFill>
            <a:ln>
              <a:noFill/>
            </a:ln>
            <a:effectLst/>
          </c:spPr>
          <c:cat>
            <c:multiLvlStrRef>
              <c:f>Predation!$B$42:$G$43</c:f>
              <c:multiLvlStrCache>
                <c:ptCount val="6"/>
                <c:lvl>
                  <c:pt idx="0">
                    <c:v>2014 (n=54)</c:v>
                  </c:pt>
                  <c:pt idx="1">
                    <c:v>2015 (n=44)</c:v>
                  </c:pt>
                  <c:pt idx="2">
                    <c:v>2016 (n=97)</c:v>
                  </c:pt>
                  <c:pt idx="3">
                    <c:v>2014 (n=46)</c:v>
                  </c:pt>
                  <c:pt idx="4">
                    <c:v>2015 (n=166)</c:v>
                  </c:pt>
                  <c:pt idx="5">
                    <c:v>2016 (n=120)</c:v>
                  </c:pt>
                </c:lvl>
                <c:lvl>
                  <c:pt idx="0">
                    <c:v>Christmas to Hersey</c:v>
                  </c:pt>
                  <c:pt idx="3">
                    <c:v>Christmas to Balurga</c:v>
                  </c:pt>
                </c:lvl>
              </c:multiLvlStrCache>
            </c:multiLvlStrRef>
          </c:cat>
          <c:val>
            <c:numRef>
              <c:f>Predation!$B$44:$G$44</c:f>
              <c:numCache>
                <c:formatCode>General</c:formatCode>
                <c:ptCount val="6"/>
                <c:pt idx="0">
                  <c:v>43</c:v>
                </c:pt>
                <c:pt idx="1">
                  <c:v>36</c:v>
                </c:pt>
                <c:pt idx="2">
                  <c:v>42</c:v>
                </c:pt>
                <c:pt idx="3">
                  <c:v>28</c:v>
                </c:pt>
                <c:pt idx="4">
                  <c:v>21</c:v>
                </c:pt>
                <c:pt idx="5">
                  <c:v>11</c:v>
                </c:pt>
              </c:numCache>
            </c:numRef>
          </c:val>
          <c:extLst xmlns:c16r2="http://schemas.microsoft.com/office/drawing/2015/06/chart">
            <c:ext xmlns:c16="http://schemas.microsoft.com/office/drawing/2014/chart" uri="{C3380CC4-5D6E-409C-BE32-E72D297353CC}">
              <c16:uniqueId val="{00000000-3AF7-4477-ACFC-5E6CAF1081A6}"/>
            </c:ext>
          </c:extLst>
        </c:ser>
        <c:ser>
          <c:idx val="1"/>
          <c:order val="1"/>
          <c:tx>
            <c:strRef>
              <c:f>Predation!$A$45</c:f>
              <c:strCache>
                <c:ptCount val="1"/>
                <c:pt idx="0">
                  <c:v>Intact</c:v>
                </c:pt>
              </c:strCache>
            </c:strRef>
          </c:tx>
          <c:spPr>
            <a:solidFill>
              <a:srgbClr val="00B050"/>
            </a:solidFill>
            <a:ln>
              <a:noFill/>
            </a:ln>
            <a:effectLst/>
          </c:spPr>
          <c:cat>
            <c:multiLvlStrRef>
              <c:f>Predation!$B$42:$G$43</c:f>
              <c:multiLvlStrCache>
                <c:ptCount val="6"/>
                <c:lvl>
                  <c:pt idx="0">
                    <c:v>2014 (n=54)</c:v>
                  </c:pt>
                  <c:pt idx="1">
                    <c:v>2015 (n=44)</c:v>
                  </c:pt>
                  <c:pt idx="2">
                    <c:v>2016 (n=97)</c:v>
                  </c:pt>
                  <c:pt idx="3">
                    <c:v>2014 (n=46)</c:v>
                  </c:pt>
                  <c:pt idx="4">
                    <c:v>2015 (n=166)</c:v>
                  </c:pt>
                  <c:pt idx="5">
                    <c:v>2016 (n=120)</c:v>
                  </c:pt>
                </c:lvl>
                <c:lvl>
                  <c:pt idx="0">
                    <c:v>Christmas to Hersey</c:v>
                  </c:pt>
                  <c:pt idx="3">
                    <c:v>Christmas to Balurga</c:v>
                  </c:pt>
                </c:lvl>
              </c:multiLvlStrCache>
            </c:multiLvlStrRef>
          </c:cat>
          <c:val>
            <c:numRef>
              <c:f>Predation!$B$45:$G$45</c:f>
              <c:numCache>
                <c:formatCode>General</c:formatCode>
                <c:ptCount val="6"/>
                <c:pt idx="0">
                  <c:v>11</c:v>
                </c:pt>
                <c:pt idx="1">
                  <c:v>8</c:v>
                </c:pt>
                <c:pt idx="2">
                  <c:v>55</c:v>
                </c:pt>
                <c:pt idx="3">
                  <c:v>18</c:v>
                </c:pt>
                <c:pt idx="4">
                  <c:v>145</c:v>
                </c:pt>
                <c:pt idx="5">
                  <c:v>109</c:v>
                </c:pt>
              </c:numCache>
            </c:numRef>
          </c:val>
          <c:extLst xmlns:c16r2="http://schemas.microsoft.com/office/drawing/2015/06/chart">
            <c:ext xmlns:c16="http://schemas.microsoft.com/office/drawing/2014/chart" uri="{C3380CC4-5D6E-409C-BE32-E72D297353CC}">
              <c16:uniqueId val="{00000001-3AF7-4477-ACFC-5E6CAF1081A6}"/>
            </c:ext>
          </c:extLst>
        </c:ser>
        <c:dLbls/>
        <c:overlap val="100"/>
        <c:axId val="52662272"/>
        <c:axId val="52663808"/>
      </c:barChart>
      <c:catAx>
        <c:axId val="52662272"/>
        <c:scaling>
          <c:orientation val="minMax"/>
        </c:scaling>
        <c:axPos val="b"/>
        <c:numFmt formatCode="General" sourceLinked="1"/>
        <c:maj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52663808"/>
        <c:crosses val="autoZero"/>
        <c:auto val="1"/>
        <c:lblAlgn val="ctr"/>
        <c:lblOffset val="100"/>
      </c:catAx>
      <c:valAx>
        <c:axId val="5266380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6622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Entry>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tx>
            <c:strRef>
              <c:f>predators!$A$37</c:f>
              <c:strCache>
                <c:ptCount val="1"/>
                <c:pt idx="0">
                  <c:v>Pig</c:v>
                </c:pt>
              </c:strCache>
            </c:strRef>
          </c:tx>
          <c:spPr>
            <a:solidFill>
              <a:schemeClr val="bg2">
                <a:lumMod val="25000"/>
              </a:schemeClr>
            </a:solidFill>
            <a:ln>
              <a:noFill/>
            </a:ln>
            <a:effectLst/>
          </c:spPr>
          <c:cat>
            <c:numRef>
              <c:f>predators!$B$36:$D$36</c:f>
              <c:numCache>
                <c:formatCode>General</c:formatCode>
                <c:ptCount val="3"/>
                <c:pt idx="0">
                  <c:v>2014</c:v>
                </c:pt>
                <c:pt idx="1">
                  <c:v>2015</c:v>
                </c:pt>
                <c:pt idx="2">
                  <c:v>2016</c:v>
                </c:pt>
              </c:numCache>
            </c:numRef>
          </c:cat>
          <c:val>
            <c:numRef>
              <c:f>predators!$B$37:$D$37</c:f>
              <c:numCache>
                <c:formatCode>General</c:formatCode>
                <c:ptCount val="3"/>
                <c:pt idx="0">
                  <c:v>18</c:v>
                </c:pt>
                <c:pt idx="1">
                  <c:v>5</c:v>
                </c:pt>
                <c:pt idx="2">
                  <c:v>5</c:v>
                </c:pt>
              </c:numCache>
            </c:numRef>
          </c:val>
          <c:extLst xmlns:c16r2="http://schemas.microsoft.com/office/drawing/2015/06/chart">
            <c:ext xmlns:c16="http://schemas.microsoft.com/office/drawing/2014/chart" uri="{C3380CC4-5D6E-409C-BE32-E72D297353CC}">
              <c16:uniqueId val="{00000000-D06F-4ECF-8D42-6DF9B6C40B48}"/>
            </c:ext>
          </c:extLst>
        </c:ser>
        <c:ser>
          <c:idx val="1"/>
          <c:order val="1"/>
          <c:tx>
            <c:strRef>
              <c:f>predators!$A$38</c:f>
              <c:strCache>
                <c:ptCount val="1"/>
                <c:pt idx="0">
                  <c:v>Dog</c:v>
                </c:pt>
              </c:strCache>
            </c:strRef>
          </c:tx>
          <c:spPr>
            <a:solidFill>
              <a:schemeClr val="accent1"/>
            </a:solidFill>
            <a:ln>
              <a:noFill/>
            </a:ln>
            <a:effectLst/>
          </c:spPr>
          <c:cat>
            <c:numRef>
              <c:f>predators!$B$36:$D$36</c:f>
              <c:numCache>
                <c:formatCode>General</c:formatCode>
                <c:ptCount val="3"/>
                <c:pt idx="0">
                  <c:v>2014</c:v>
                </c:pt>
                <c:pt idx="1">
                  <c:v>2015</c:v>
                </c:pt>
                <c:pt idx="2">
                  <c:v>2016</c:v>
                </c:pt>
              </c:numCache>
            </c:numRef>
          </c:cat>
          <c:val>
            <c:numRef>
              <c:f>predators!$B$38:$D$38</c:f>
              <c:numCache>
                <c:formatCode>General</c:formatCode>
                <c:ptCount val="3"/>
                <c:pt idx="0">
                  <c:v>2</c:v>
                </c:pt>
                <c:pt idx="1">
                  <c:v>1</c:v>
                </c:pt>
                <c:pt idx="2">
                  <c:v>0</c:v>
                </c:pt>
              </c:numCache>
            </c:numRef>
          </c:val>
          <c:extLst xmlns:c16r2="http://schemas.microsoft.com/office/drawing/2015/06/chart">
            <c:ext xmlns:c16="http://schemas.microsoft.com/office/drawing/2014/chart" uri="{C3380CC4-5D6E-409C-BE32-E72D297353CC}">
              <c16:uniqueId val="{00000001-D06F-4ECF-8D42-6DF9B6C40B48}"/>
            </c:ext>
          </c:extLst>
        </c:ser>
        <c:ser>
          <c:idx val="2"/>
          <c:order val="2"/>
          <c:tx>
            <c:strRef>
              <c:f>predators!$A$39</c:f>
              <c:strCache>
                <c:ptCount val="1"/>
                <c:pt idx="0">
                  <c:v>Goanna</c:v>
                </c:pt>
              </c:strCache>
            </c:strRef>
          </c:tx>
          <c:spPr>
            <a:solidFill>
              <a:srgbClr val="00B050"/>
            </a:solidFill>
            <a:ln>
              <a:noFill/>
            </a:ln>
            <a:effectLst/>
          </c:spPr>
          <c:cat>
            <c:numRef>
              <c:f>predators!$B$36:$D$36</c:f>
              <c:numCache>
                <c:formatCode>General</c:formatCode>
                <c:ptCount val="3"/>
                <c:pt idx="0">
                  <c:v>2014</c:v>
                </c:pt>
                <c:pt idx="1">
                  <c:v>2015</c:v>
                </c:pt>
                <c:pt idx="2">
                  <c:v>2016</c:v>
                </c:pt>
              </c:numCache>
            </c:numRef>
          </c:cat>
          <c:val>
            <c:numRef>
              <c:f>predators!$B$39:$D$39</c:f>
              <c:numCache>
                <c:formatCode>General</c:formatCode>
                <c:ptCount val="3"/>
                <c:pt idx="0">
                  <c:v>63</c:v>
                </c:pt>
                <c:pt idx="1">
                  <c:v>48</c:v>
                </c:pt>
                <c:pt idx="2">
                  <c:v>50</c:v>
                </c:pt>
              </c:numCache>
            </c:numRef>
          </c:val>
          <c:extLst xmlns:c16r2="http://schemas.microsoft.com/office/drawing/2015/06/chart">
            <c:ext xmlns:c16="http://schemas.microsoft.com/office/drawing/2014/chart" uri="{C3380CC4-5D6E-409C-BE32-E72D297353CC}">
              <c16:uniqueId val="{00000002-D06F-4ECF-8D42-6DF9B6C40B48}"/>
            </c:ext>
          </c:extLst>
        </c:ser>
        <c:ser>
          <c:idx val="3"/>
          <c:order val="3"/>
          <c:tx>
            <c:strRef>
              <c:f>predators!$A$40</c:f>
              <c:strCache>
                <c:ptCount val="1"/>
                <c:pt idx="0">
                  <c:v>People</c:v>
                </c:pt>
              </c:strCache>
            </c:strRef>
          </c:tx>
          <c:spPr>
            <a:solidFill>
              <a:srgbClr val="FF0000"/>
            </a:solidFill>
            <a:ln>
              <a:noFill/>
            </a:ln>
            <a:effectLst/>
          </c:spPr>
          <c:cat>
            <c:numRef>
              <c:f>predators!$B$36:$D$36</c:f>
              <c:numCache>
                <c:formatCode>General</c:formatCode>
                <c:ptCount val="3"/>
                <c:pt idx="0">
                  <c:v>2014</c:v>
                </c:pt>
                <c:pt idx="1">
                  <c:v>2015</c:v>
                </c:pt>
                <c:pt idx="2">
                  <c:v>2016</c:v>
                </c:pt>
              </c:numCache>
            </c:numRef>
          </c:cat>
          <c:val>
            <c:numRef>
              <c:f>predators!$B$40:$D$40</c:f>
              <c:numCache>
                <c:formatCode>General</c:formatCode>
                <c:ptCount val="3"/>
                <c:pt idx="0">
                  <c:v>0</c:v>
                </c:pt>
                <c:pt idx="1">
                  <c:v>3</c:v>
                </c:pt>
                <c:pt idx="2">
                  <c:v>0</c:v>
                </c:pt>
              </c:numCache>
            </c:numRef>
          </c:val>
          <c:extLst xmlns:c16r2="http://schemas.microsoft.com/office/drawing/2015/06/chart">
            <c:ext xmlns:c16="http://schemas.microsoft.com/office/drawing/2014/chart" uri="{C3380CC4-5D6E-409C-BE32-E72D297353CC}">
              <c16:uniqueId val="{00000003-D06F-4ECF-8D42-6DF9B6C40B48}"/>
            </c:ext>
          </c:extLst>
        </c:ser>
        <c:ser>
          <c:idx val="4"/>
          <c:order val="4"/>
          <c:tx>
            <c:strRef>
              <c:f>predators!$A$41</c:f>
              <c:strCache>
                <c:ptCount val="1"/>
                <c:pt idx="0">
                  <c:v>Unsure/ not recorded</c:v>
                </c:pt>
              </c:strCache>
            </c:strRef>
          </c:tx>
          <c:spPr>
            <a:solidFill>
              <a:schemeClr val="bg1">
                <a:lumMod val="85000"/>
              </a:schemeClr>
            </a:solidFill>
            <a:ln>
              <a:noFill/>
            </a:ln>
            <a:effectLst/>
          </c:spPr>
          <c:cat>
            <c:numRef>
              <c:f>predators!$B$36:$D$36</c:f>
              <c:numCache>
                <c:formatCode>General</c:formatCode>
                <c:ptCount val="3"/>
                <c:pt idx="0">
                  <c:v>2014</c:v>
                </c:pt>
                <c:pt idx="1">
                  <c:v>2015</c:v>
                </c:pt>
                <c:pt idx="2">
                  <c:v>2016</c:v>
                </c:pt>
              </c:numCache>
            </c:numRef>
          </c:cat>
          <c:val>
            <c:numRef>
              <c:f>predators!$B$41:$D$41</c:f>
              <c:numCache>
                <c:formatCode>General</c:formatCode>
                <c:ptCount val="3"/>
                <c:pt idx="0">
                  <c:v>2</c:v>
                </c:pt>
                <c:pt idx="1">
                  <c:v>2</c:v>
                </c:pt>
                <c:pt idx="2">
                  <c:v>0</c:v>
                </c:pt>
              </c:numCache>
            </c:numRef>
          </c:val>
          <c:extLst xmlns:c16r2="http://schemas.microsoft.com/office/drawing/2015/06/chart">
            <c:ext xmlns:c16="http://schemas.microsoft.com/office/drawing/2014/chart" uri="{C3380CC4-5D6E-409C-BE32-E72D297353CC}">
              <c16:uniqueId val="{00000004-D06F-4ECF-8D42-6DF9B6C40B48}"/>
            </c:ext>
          </c:extLst>
        </c:ser>
        <c:dLbls/>
        <c:overlap val="100"/>
        <c:axId val="89063424"/>
        <c:axId val="89064960"/>
      </c:barChart>
      <c:catAx>
        <c:axId val="890634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89064960"/>
        <c:crosses val="autoZero"/>
        <c:auto val="1"/>
        <c:lblAlgn val="ctr"/>
        <c:lblOffset val="100"/>
      </c:catAx>
      <c:valAx>
        <c:axId val="890649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Number of nests predated</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634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E296F84-CE22-4AB7-8D50-37FF1DEC4B9D}" type="datetimeFigureOut">
              <a:rPr lang="en-AU" smtClean="0"/>
              <a:pPr/>
              <a:t>1/03/2017</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4B1DA9A-5C83-42BF-99B1-BF88C7372737}" type="slidenum">
              <a:rPr lang="en-AU" smtClean="0"/>
              <a:pPr/>
              <a:t>‹#›</a:t>
            </a:fld>
            <a:endParaRPr lang="en-AU"/>
          </a:p>
        </p:txBody>
      </p:sp>
    </p:spTree>
    <p:extLst>
      <p:ext uri="{BB962C8B-B14F-4D97-AF65-F5344CB8AC3E}">
        <p14:creationId xmlns:p14="http://schemas.microsoft.com/office/powerpoint/2010/main" xmlns="" val="305746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830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831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F85D207-8FB3-4F0E-82B7-58FB4CA5E5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AU"/>
          </a:p>
        </p:txBody>
      </p:sp>
      <p:sp>
        <p:nvSpPr>
          <p:cNvPr id="8" name="Slide Number Placeholder 15"/>
          <p:cNvSpPr>
            <a:spLocks noGrp="1"/>
          </p:cNvSpPr>
          <p:nvPr>
            <p:ph type="sldNum" sz="quarter" idx="11"/>
          </p:nvPr>
        </p:nvSpPr>
        <p:spPr/>
        <p:txBody>
          <a:bodyPr/>
          <a:lstStyle>
            <a:lvl1pPr>
              <a:defRPr/>
            </a:lvl1pPr>
          </a:lstStyle>
          <a:p>
            <a:fld id="{573CE110-9137-4F82-BFF8-89FA88EBDDB9}" type="slidenum">
              <a:rPr lang="en-AU" altLang="en-US"/>
              <a:pPr/>
              <a:t>‹#›</a:t>
            </a:fld>
            <a:endParaRPr lang="en-AU" altLang="en-US"/>
          </a:p>
        </p:txBody>
      </p:sp>
      <p:sp>
        <p:nvSpPr>
          <p:cNvPr id="10" name="Footer Placeholder 16"/>
          <p:cNvSpPr>
            <a:spLocks noGrp="1"/>
          </p:cNvSpPr>
          <p:nvPr>
            <p:ph type="ftr" sz="quarter" idx="12"/>
          </p:nvPr>
        </p:nvSpPr>
        <p:spPr/>
        <p:txBody>
          <a:bodyPr/>
          <a:lstStyle>
            <a:lvl1pPr>
              <a:defRPr/>
            </a:lvl1pPr>
          </a:lstStyle>
          <a:p>
            <a:pPr>
              <a:defRPr/>
            </a:pPr>
            <a:endParaRPr lang="en-AU"/>
          </a:p>
        </p:txBody>
      </p:sp>
    </p:spTree>
    <p:extLst>
      <p:ext uri="{BB962C8B-B14F-4D97-AF65-F5344CB8AC3E}">
        <p14:creationId xmlns:p14="http://schemas.microsoft.com/office/powerpoint/2010/main" xmlns="" val="189744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AU"/>
          </a:p>
        </p:txBody>
      </p:sp>
      <p:sp>
        <p:nvSpPr>
          <p:cNvPr id="5" name="Footer Placeholder 9"/>
          <p:cNvSpPr>
            <a:spLocks noGrp="1"/>
          </p:cNvSpPr>
          <p:nvPr>
            <p:ph type="ftr" sz="quarter" idx="11"/>
          </p:nvPr>
        </p:nvSpPr>
        <p:spPr/>
        <p:txBody>
          <a:bodyPr/>
          <a:lstStyle>
            <a:lvl1pPr>
              <a:defRPr/>
            </a:lvl1pPr>
          </a:lstStyle>
          <a:p>
            <a:pPr>
              <a:defRPr/>
            </a:pPr>
            <a:endParaRPr lang="en-AU"/>
          </a:p>
        </p:txBody>
      </p:sp>
      <p:sp>
        <p:nvSpPr>
          <p:cNvPr id="6" name="Slide Number Placeholder 21"/>
          <p:cNvSpPr>
            <a:spLocks noGrp="1"/>
          </p:cNvSpPr>
          <p:nvPr>
            <p:ph type="sldNum" sz="quarter" idx="12"/>
          </p:nvPr>
        </p:nvSpPr>
        <p:spPr/>
        <p:txBody>
          <a:bodyPr/>
          <a:lstStyle>
            <a:lvl1pPr>
              <a:defRPr/>
            </a:lvl1pPr>
          </a:lstStyle>
          <a:p>
            <a:fld id="{10DDBA8E-F24F-4800-BB1E-355E9DA89185}" type="slidenum">
              <a:rPr lang="en-AU" altLang="en-US"/>
              <a:pPr/>
              <a:t>‹#›</a:t>
            </a:fld>
            <a:endParaRPr lang="en-AU" altLang="en-US"/>
          </a:p>
        </p:txBody>
      </p:sp>
    </p:spTree>
    <p:extLst>
      <p:ext uri="{BB962C8B-B14F-4D97-AF65-F5344CB8AC3E}">
        <p14:creationId xmlns:p14="http://schemas.microsoft.com/office/powerpoint/2010/main" xmlns="" val="325609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AU"/>
          </a:p>
        </p:txBody>
      </p:sp>
      <p:sp>
        <p:nvSpPr>
          <p:cNvPr id="5" name="Footer Placeholder 9"/>
          <p:cNvSpPr>
            <a:spLocks noGrp="1"/>
          </p:cNvSpPr>
          <p:nvPr>
            <p:ph type="ftr" sz="quarter" idx="11"/>
          </p:nvPr>
        </p:nvSpPr>
        <p:spPr/>
        <p:txBody>
          <a:bodyPr/>
          <a:lstStyle>
            <a:lvl1pPr>
              <a:defRPr/>
            </a:lvl1pPr>
          </a:lstStyle>
          <a:p>
            <a:pPr>
              <a:defRPr/>
            </a:pPr>
            <a:endParaRPr lang="en-AU"/>
          </a:p>
        </p:txBody>
      </p:sp>
      <p:sp>
        <p:nvSpPr>
          <p:cNvPr id="6" name="Slide Number Placeholder 21"/>
          <p:cNvSpPr>
            <a:spLocks noGrp="1"/>
          </p:cNvSpPr>
          <p:nvPr>
            <p:ph type="sldNum" sz="quarter" idx="12"/>
          </p:nvPr>
        </p:nvSpPr>
        <p:spPr/>
        <p:txBody>
          <a:bodyPr/>
          <a:lstStyle>
            <a:lvl1pPr>
              <a:defRPr/>
            </a:lvl1pPr>
          </a:lstStyle>
          <a:p>
            <a:fld id="{6CB4B33F-4125-4205-9466-734C764BDA20}" type="slidenum">
              <a:rPr lang="en-AU" altLang="en-US"/>
              <a:pPr/>
              <a:t>‹#›</a:t>
            </a:fld>
            <a:endParaRPr lang="en-AU" altLang="en-US"/>
          </a:p>
        </p:txBody>
      </p:sp>
    </p:spTree>
    <p:extLst>
      <p:ext uri="{BB962C8B-B14F-4D97-AF65-F5344CB8AC3E}">
        <p14:creationId xmlns:p14="http://schemas.microsoft.com/office/powerpoint/2010/main" xmlns="" val="3836232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3"/>
          <p:cNvSpPr>
            <a:spLocks noGrp="1"/>
          </p:cNvSpPr>
          <p:nvPr>
            <p:ph type="dt" sz="half" idx="10"/>
          </p:nvPr>
        </p:nvSpPr>
        <p:spPr/>
        <p:txBody>
          <a:bodyPr/>
          <a:lstStyle>
            <a:lvl1pPr>
              <a:defRPr/>
            </a:lvl1pPr>
          </a:lstStyle>
          <a:p>
            <a:pPr>
              <a:defRPr/>
            </a:pPr>
            <a:endParaRPr lang="en-AU"/>
          </a:p>
        </p:txBody>
      </p:sp>
      <p:sp>
        <p:nvSpPr>
          <p:cNvPr id="4" name="Footer Placeholder 9"/>
          <p:cNvSpPr>
            <a:spLocks noGrp="1"/>
          </p:cNvSpPr>
          <p:nvPr>
            <p:ph type="ftr" sz="quarter" idx="11"/>
          </p:nvPr>
        </p:nvSpPr>
        <p:spPr/>
        <p:txBody>
          <a:bodyPr/>
          <a:lstStyle>
            <a:lvl1pPr>
              <a:defRPr/>
            </a:lvl1pPr>
          </a:lstStyle>
          <a:p>
            <a:pPr>
              <a:defRPr/>
            </a:pPr>
            <a:endParaRPr lang="en-AU"/>
          </a:p>
        </p:txBody>
      </p:sp>
      <p:sp>
        <p:nvSpPr>
          <p:cNvPr id="5" name="Slide Number Placeholder 21"/>
          <p:cNvSpPr>
            <a:spLocks noGrp="1"/>
          </p:cNvSpPr>
          <p:nvPr>
            <p:ph type="sldNum" sz="quarter" idx="12"/>
          </p:nvPr>
        </p:nvSpPr>
        <p:spPr/>
        <p:txBody>
          <a:bodyPr/>
          <a:lstStyle>
            <a:lvl1pPr>
              <a:defRPr/>
            </a:lvl1pPr>
          </a:lstStyle>
          <a:p>
            <a:fld id="{E417C56C-BB28-4875-84A3-758D45AF34C7}" type="slidenum">
              <a:rPr lang="en-AU" altLang="en-US"/>
              <a:pPr/>
              <a:t>‹#›</a:t>
            </a:fld>
            <a:endParaRPr lang="en-AU" altLang="en-US"/>
          </a:p>
        </p:txBody>
      </p:sp>
    </p:spTree>
    <p:extLst>
      <p:ext uri="{BB962C8B-B14F-4D97-AF65-F5344CB8AC3E}">
        <p14:creationId xmlns:p14="http://schemas.microsoft.com/office/powerpoint/2010/main" xmlns="" val="83387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AU"/>
          </a:p>
        </p:txBody>
      </p:sp>
      <p:sp>
        <p:nvSpPr>
          <p:cNvPr id="5" name="Footer Placeholder 9"/>
          <p:cNvSpPr>
            <a:spLocks noGrp="1"/>
          </p:cNvSpPr>
          <p:nvPr>
            <p:ph type="ftr" sz="quarter" idx="11"/>
          </p:nvPr>
        </p:nvSpPr>
        <p:spPr/>
        <p:txBody>
          <a:bodyPr/>
          <a:lstStyle>
            <a:lvl1pPr>
              <a:defRPr/>
            </a:lvl1pPr>
          </a:lstStyle>
          <a:p>
            <a:pPr>
              <a:defRPr/>
            </a:pPr>
            <a:endParaRPr lang="en-AU"/>
          </a:p>
        </p:txBody>
      </p:sp>
      <p:sp>
        <p:nvSpPr>
          <p:cNvPr id="6" name="Slide Number Placeholder 21"/>
          <p:cNvSpPr>
            <a:spLocks noGrp="1"/>
          </p:cNvSpPr>
          <p:nvPr>
            <p:ph type="sldNum" sz="quarter" idx="12"/>
          </p:nvPr>
        </p:nvSpPr>
        <p:spPr/>
        <p:txBody>
          <a:bodyPr/>
          <a:lstStyle>
            <a:lvl1pPr>
              <a:defRPr/>
            </a:lvl1pPr>
          </a:lstStyle>
          <a:p>
            <a:fld id="{65A271AC-CD3C-498A-9825-2A07E3E23DDE}" type="slidenum">
              <a:rPr lang="en-AU" altLang="en-US"/>
              <a:pPr/>
              <a:t>‹#›</a:t>
            </a:fld>
            <a:endParaRPr lang="en-AU" altLang="en-US"/>
          </a:p>
        </p:txBody>
      </p:sp>
    </p:spTree>
    <p:extLst>
      <p:ext uri="{BB962C8B-B14F-4D97-AF65-F5344CB8AC3E}">
        <p14:creationId xmlns:p14="http://schemas.microsoft.com/office/powerpoint/2010/main" xmlns="" val="323733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fld id="{794B3985-0467-40F3-AAAF-C626D4A0B932}" type="slidenum">
              <a:rPr lang="en-AU" altLang="en-US"/>
              <a:pPr/>
              <a:t>‹#›</a:t>
            </a:fld>
            <a:endParaRPr lang="en-AU" altLang="en-US"/>
          </a:p>
        </p:txBody>
      </p:sp>
    </p:spTree>
    <p:extLst>
      <p:ext uri="{BB962C8B-B14F-4D97-AF65-F5344CB8AC3E}">
        <p14:creationId xmlns:p14="http://schemas.microsoft.com/office/powerpoint/2010/main" xmlns="" val="133975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AU"/>
          </a:p>
        </p:txBody>
      </p:sp>
      <p:sp>
        <p:nvSpPr>
          <p:cNvPr id="6" name="Footer Placeholder 9"/>
          <p:cNvSpPr>
            <a:spLocks noGrp="1"/>
          </p:cNvSpPr>
          <p:nvPr>
            <p:ph type="ftr" sz="quarter" idx="11"/>
          </p:nvPr>
        </p:nvSpPr>
        <p:spPr/>
        <p:txBody>
          <a:bodyPr/>
          <a:lstStyle>
            <a:lvl1pPr>
              <a:defRPr/>
            </a:lvl1pPr>
          </a:lstStyle>
          <a:p>
            <a:pPr>
              <a:defRPr/>
            </a:pPr>
            <a:endParaRPr lang="en-AU"/>
          </a:p>
        </p:txBody>
      </p:sp>
      <p:sp>
        <p:nvSpPr>
          <p:cNvPr id="7" name="Slide Number Placeholder 21"/>
          <p:cNvSpPr>
            <a:spLocks noGrp="1"/>
          </p:cNvSpPr>
          <p:nvPr>
            <p:ph type="sldNum" sz="quarter" idx="12"/>
          </p:nvPr>
        </p:nvSpPr>
        <p:spPr/>
        <p:txBody>
          <a:bodyPr/>
          <a:lstStyle>
            <a:lvl1pPr>
              <a:defRPr/>
            </a:lvl1pPr>
          </a:lstStyle>
          <a:p>
            <a:fld id="{01CF6662-6651-44B5-8B79-7843670ABDBC}" type="slidenum">
              <a:rPr lang="en-AU" altLang="en-US"/>
              <a:pPr/>
              <a:t>‹#›</a:t>
            </a:fld>
            <a:endParaRPr lang="en-AU" altLang="en-US"/>
          </a:p>
        </p:txBody>
      </p:sp>
    </p:spTree>
    <p:extLst>
      <p:ext uri="{BB962C8B-B14F-4D97-AF65-F5344CB8AC3E}">
        <p14:creationId xmlns:p14="http://schemas.microsoft.com/office/powerpoint/2010/main" xmlns="" val="418960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fld id="{4A93E297-7492-4136-9F6B-4365ACA05396}" type="slidenum">
              <a:rPr lang="en-AU" altLang="en-US"/>
              <a:pPr/>
              <a:t>‹#›</a:t>
            </a:fld>
            <a:endParaRPr lang="en-AU" altLang="en-US"/>
          </a:p>
        </p:txBody>
      </p:sp>
      <p:sp>
        <p:nvSpPr>
          <p:cNvPr id="10" name="Footer Placeholder 7"/>
          <p:cNvSpPr>
            <a:spLocks noGrp="1"/>
          </p:cNvSpPr>
          <p:nvPr>
            <p:ph type="ftr" sz="quarter" idx="11"/>
          </p:nvPr>
        </p:nvSpPr>
        <p:spPr/>
        <p:txBody>
          <a:bodyPr/>
          <a:lstStyle>
            <a:lvl1pPr>
              <a:defRPr/>
            </a:lvl1pPr>
          </a:lstStyle>
          <a:p>
            <a:pPr>
              <a:defRPr/>
            </a:pPr>
            <a:endParaRPr lang="en-AU"/>
          </a:p>
        </p:txBody>
      </p:sp>
      <p:sp>
        <p:nvSpPr>
          <p:cNvPr id="11" name="Date Placeholder 6"/>
          <p:cNvSpPr>
            <a:spLocks noGrp="1"/>
          </p:cNvSpPr>
          <p:nvPr>
            <p:ph type="dt" sz="half" idx="12"/>
          </p:nvPr>
        </p:nvSpPr>
        <p:spPr/>
        <p:txBody>
          <a:bodyPr/>
          <a:lstStyle>
            <a:lvl1pPr>
              <a:defRPr/>
            </a:lvl1pPr>
          </a:lstStyle>
          <a:p>
            <a:pPr>
              <a:defRPr/>
            </a:pPr>
            <a:endParaRPr lang="en-AU"/>
          </a:p>
        </p:txBody>
      </p:sp>
    </p:spTree>
    <p:extLst>
      <p:ext uri="{BB962C8B-B14F-4D97-AF65-F5344CB8AC3E}">
        <p14:creationId xmlns:p14="http://schemas.microsoft.com/office/powerpoint/2010/main" xmlns="" val="323344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AU"/>
          </a:p>
        </p:txBody>
      </p:sp>
      <p:sp>
        <p:nvSpPr>
          <p:cNvPr id="4" name="Footer Placeholder 9"/>
          <p:cNvSpPr>
            <a:spLocks noGrp="1"/>
          </p:cNvSpPr>
          <p:nvPr>
            <p:ph type="ftr" sz="quarter" idx="11"/>
          </p:nvPr>
        </p:nvSpPr>
        <p:spPr/>
        <p:txBody>
          <a:bodyPr/>
          <a:lstStyle>
            <a:lvl1pPr>
              <a:defRPr/>
            </a:lvl1pPr>
          </a:lstStyle>
          <a:p>
            <a:pPr>
              <a:defRPr/>
            </a:pPr>
            <a:endParaRPr lang="en-AU"/>
          </a:p>
        </p:txBody>
      </p:sp>
      <p:sp>
        <p:nvSpPr>
          <p:cNvPr id="5" name="Slide Number Placeholder 21"/>
          <p:cNvSpPr>
            <a:spLocks noGrp="1"/>
          </p:cNvSpPr>
          <p:nvPr>
            <p:ph type="sldNum" sz="quarter" idx="12"/>
          </p:nvPr>
        </p:nvSpPr>
        <p:spPr/>
        <p:txBody>
          <a:bodyPr/>
          <a:lstStyle>
            <a:lvl1pPr>
              <a:defRPr/>
            </a:lvl1pPr>
          </a:lstStyle>
          <a:p>
            <a:fld id="{C2191ECF-5D46-40C6-A590-C2EF92F31D9A}" type="slidenum">
              <a:rPr lang="en-AU" altLang="en-US"/>
              <a:pPr/>
              <a:t>‹#›</a:t>
            </a:fld>
            <a:endParaRPr lang="en-AU" altLang="en-US"/>
          </a:p>
        </p:txBody>
      </p:sp>
    </p:spTree>
    <p:extLst>
      <p:ext uri="{BB962C8B-B14F-4D97-AF65-F5344CB8AC3E}">
        <p14:creationId xmlns:p14="http://schemas.microsoft.com/office/powerpoint/2010/main" xmlns="" val="240380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AU"/>
          </a:p>
        </p:txBody>
      </p:sp>
      <p:sp>
        <p:nvSpPr>
          <p:cNvPr id="3" name="Footer Placeholder 9"/>
          <p:cNvSpPr>
            <a:spLocks noGrp="1"/>
          </p:cNvSpPr>
          <p:nvPr>
            <p:ph type="ftr" sz="quarter" idx="11"/>
          </p:nvPr>
        </p:nvSpPr>
        <p:spPr/>
        <p:txBody>
          <a:bodyPr/>
          <a:lstStyle>
            <a:lvl1pPr>
              <a:defRPr/>
            </a:lvl1pPr>
          </a:lstStyle>
          <a:p>
            <a:pPr>
              <a:defRPr/>
            </a:pPr>
            <a:endParaRPr lang="en-AU"/>
          </a:p>
        </p:txBody>
      </p:sp>
      <p:sp>
        <p:nvSpPr>
          <p:cNvPr id="4" name="Slide Number Placeholder 21"/>
          <p:cNvSpPr>
            <a:spLocks noGrp="1"/>
          </p:cNvSpPr>
          <p:nvPr>
            <p:ph type="sldNum" sz="quarter" idx="12"/>
          </p:nvPr>
        </p:nvSpPr>
        <p:spPr/>
        <p:txBody>
          <a:bodyPr/>
          <a:lstStyle>
            <a:lvl1pPr>
              <a:defRPr/>
            </a:lvl1pPr>
          </a:lstStyle>
          <a:p>
            <a:fld id="{E3071412-AF19-4481-88EE-A8A05BF3A3AC}" type="slidenum">
              <a:rPr lang="en-AU" altLang="en-US"/>
              <a:pPr/>
              <a:t>‹#›</a:t>
            </a:fld>
            <a:endParaRPr lang="en-AU" altLang="en-US"/>
          </a:p>
        </p:txBody>
      </p:sp>
    </p:spTree>
    <p:extLst>
      <p:ext uri="{BB962C8B-B14F-4D97-AF65-F5344CB8AC3E}">
        <p14:creationId xmlns:p14="http://schemas.microsoft.com/office/powerpoint/2010/main" xmlns="" val="139144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AU"/>
          </a:p>
        </p:txBody>
      </p:sp>
      <p:sp>
        <p:nvSpPr>
          <p:cNvPr id="6" name="Footer Placeholder 9"/>
          <p:cNvSpPr>
            <a:spLocks noGrp="1"/>
          </p:cNvSpPr>
          <p:nvPr>
            <p:ph type="ftr" sz="quarter" idx="11"/>
          </p:nvPr>
        </p:nvSpPr>
        <p:spPr/>
        <p:txBody>
          <a:bodyPr/>
          <a:lstStyle>
            <a:lvl1pPr>
              <a:defRPr/>
            </a:lvl1pPr>
          </a:lstStyle>
          <a:p>
            <a:pPr>
              <a:defRPr/>
            </a:pPr>
            <a:endParaRPr lang="en-AU"/>
          </a:p>
        </p:txBody>
      </p:sp>
      <p:sp>
        <p:nvSpPr>
          <p:cNvPr id="7" name="Slide Number Placeholder 21"/>
          <p:cNvSpPr>
            <a:spLocks noGrp="1"/>
          </p:cNvSpPr>
          <p:nvPr>
            <p:ph type="sldNum" sz="quarter" idx="12"/>
          </p:nvPr>
        </p:nvSpPr>
        <p:spPr/>
        <p:txBody>
          <a:bodyPr/>
          <a:lstStyle>
            <a:lvl1pPr>
              <a:defRPr/>
            </a:lvl1pPr>
          </a:lstStyle>
          <a:p>
            <a:fld id="{8FFC5EFF-1450-41FC-9FAC-80C533317E1B}" type="slidenum">
              <a:rPr lang="en-AU" altLang="en-US"/>
              <a:pPr/>
              <a:t>‹#›</a:t>
            </a:fld>
            <a:endParaRPr lang="en-AU" altLang="en-US"/>
          </a:p>
        </p:txBody>
      </p:sp>
    </p:spTree>
    <p:extLst>
      <p:ext uri="{BB962C8B-B14F-4D97-AF65-F5344CB8AC3E}">
        <p14:creationId xmlns:p14="http://schemas.microsoft.com/office/powerpoint/2010/main" xmlns="" val="142954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AU"/>
          </a:p>
        </p:txBody>
      </p:sp>
      <p:sp>
        <p:nvSpPr>
          <p:cNvPr id="6" name="Footer Placeholder 9"/>
          <p:cNvSpPr>
            <a:spLocks noGrp="1"/>
          </p:cNvSpPr>
          <p:nvPr>
            <p:ph type="ftr" sz="quarter" idx="11"/>
          </p:nvPr>
        </p:nvSpPr>
        <p:spPr/>
        <p:txBody>
          <a:bodyPr/>
          <a:lstStyle>
            <a:lvl1pPr>
              <a:defRPr/>
            </a:lvl1pPr>
          </a:lstStyle>
          <a:p>
            <a:pPr>
              <a:defRPr/>
            </a:pPr>
            <a:endParaRPr lang="en-AU"/>
          </a:p>
        </p:txBody>
      </p:sp>
      <p:sp>
        <p:nvSpPr>
          <p:cNvPr id="7" name="Slide Number Placeholder 21"/>
          <p:cNvSpPr>
            <a:spLocks noGrp="1"/>
          </p:cNvSpPr>
          <p:nvPr>
            <p:ph type="sldNum" sz="quarter" idx="12"/>
          </p:nvPr>
        </p:nvSpPr>
        <p:spPr/>
        <p:txBody>
          <a:bodyPr/>
          <a:lstStyle>
            <a:lvl1pPr>
              <a:defRPr/>
            </a:lvl1pPr>
          </a:lstStyle>
          <a:p>
            <a:fld id="{751C5411-B74E-42CA-B7DB-0288D35EAA86}" type="slidenum">
              <a:rPr lang="en-AU" altLang="en-US"/>
              <a:pPr/>
              <a:t>‹#›</a:t>
            </a:fld>
            <a:endParaRPr lang="en-AU" altLang="en-US"/>
          </a:p>
        </p:txBody>
      </p:sp>
    </p:spTree>
    <p:extLst>
      <p:ext uri="{BB962C8B-B14F-4D97-AF65-F5344CB8AC3E}">
        <p14:creationId xmlns:p14="http://schemas.microsoft.com/office/powerpoint/2010/main" xmlns="" val="278368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alphaModFix amt="30000"/>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AU"/>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AU"/>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D3E7C6EE-B907-4B0C-B51F-9FE152E2B22C}" type="slidenum">
              <a:rPr lang="en-AU" altLang="en-US"/>
              <a:pPr/>
              <a:t>‹#›</a:t>
            </a:fld>
            <a:endParaRPr lang="en-AU"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822" r:id="rId1"/>
    <p:sldLayoutId id="2147483813" r:id="rId2"/>
    <p:sldLayoutId id="2147483823" r:id="rId3"/>
    <p:sldLayoutId id="2147483814" r:id="rId4"/>
    <p:sldLayoutId id="214748382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media/media1.mp4"/><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2781300"/>
            <a:ext cx="7416800" cy="1630363"/>
          </a:xfrm>
          <a:prstGeom prst="rect">
            <a:avLst/>
          </a:prstGeom>
        </p:spPr>
        <p:txBody>
          <a:bodyPr>
            <a:spAutoFit/>
          </a:bodyPr>
          <a:lstStyle/>
          <a:p>
            <a:pPr>
              <a:defRPr/>
            </a:pPr>
            <a:r>
              <a:rPr lang="en-AU" sz="2800" dirty="0">
                <a:solidFill>
                  <a:srgbClr val="FF0000"/>
                </a:solidFill>
                <a:latin typeface="+mj-lt"/>
              </a:rPr>
              <a:t>                          </a:t>
            </a:r>
            <a:r>
              <a:rPr lang="en-AU" sz="3600" b="1" dirty="0">
                <a:solidFill>
                  <a:schemeClr val="bg1"/>
                </a:solidFill>
                <a:latin typeface="+mj-lt"/>
              </a:rPr>
              <a:t>Pormpuraaw</a:t>
            </a:r>
            <a:r>
              <a:rPr lang="en-AU" sz="2800" dirty="0">
                <a:solidFill>
                  <a:schemeClr val="bg1"/>
                </a:solidFill>
                <a:latin typeface="+mj-lt"/>
              </a:rPr>
              <a:t> </a:t>
            </a:r>
            <a:br>
              <a:rPr lang="en-AU" sz="2800" dirty="0">
                <a:solidFill>
                  <a:schemeClr val="bg1"/>
                </a:solidFill>
                <a:latin typeface="+mj-lt"/>
              </a:rPr>
            </a:br>
            <a:r>
              <a:rPr lang="en-AU" sz="2800" dirty="0">
                <a:solidFill>
                  <a:schemeClr val="bg1"/>
                </a:solidFill>
                <a:latin typeface="+mj-lt"/>
              </a:rPr>
              <a:t>                           </a:t>
            </a:r>
            <a:r>
              <a:rPr lang="en-AU" sz="3600" b="1" dirty="0">
                <a:solidFill>
                  <a:schemeClr val="bg1"/>
                </a:solidFill>
                <a:latin typeface="+mj-lt"/>
              </a:rPr>
              <a:t>W.C.T.T.A.A.</a:t>
            </a:r>
            <a:r>
              <a:rPr lang="en-AU" sz="2800" dirty="0">
                <a:solidFill>
                  <a:schemeClr val="bg1"/>
                </a:solidFill>
                <a:latin typeface="+mj-lt"/>
              </a:rPr>
              <a:t>  </a:t>
            </a:r>
            <a:br>
              <a:rPr lang="en-AU" sz="2800" dirty="0">
                <a:solidFill>
                  <a:schemeClr val="bg1"/>
                </a:solidFill>
                <a:latin typeface="+mj-lt"/>
              </a:rPr>
            </a:br>
            <a:r>
              <a:rPr lang="en-AU" sz="2800" dirty="0">
                <a:solidFill>
                  <a:schemeClr val="bg1"/>
                </a:solidFill>
                <a:latin typeface="+mj-lt"/>
              </a:rPr>
              <a:t>                      </a:t>
            </a:r>
            <a:r>
              <a:rPr lang="en-AU" sz="2800" b="1" dirty="0">
                <a:solidFill>
                  <a:schemeClr val="bg1"/>
                </a:solidFill>
                <a:latin typeface="+mj-lt"/>
              </a:rPr>
              <a:t>Review 2014/2015/2016 </a:t>
            </a:r>
          </a:p>
        </p:txBody>
      </p:sp>
      <p:pic>
        <p:nvPicPr>
          <p:cNvPr id="5123" name="Picture 10" descr="Ranger patc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575" y="333375"/>
            <a:ext cx="2592388"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7" descr="Fish Painting on the new Cultural Cent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0338" y="4437063"/>
            <a:ext cx="3527425" cy="208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5848" y="2807804"/>
            <a:ext cx="5208240" cy="390618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472704" y="4112822"/>
            <a:ext cx="3487220" cy="1961561"/>
          </a:xfrm>
          <a:prstGeom prst="rect">
            <a:avLst/>
          </a:prstGeom>
        </p:spPr>
      </p:pic>
      <p:sp>
        <p:nvSpPr>
          <p:cNvPr id="8" name="Title 1"/>
          <p:cNvSpPr>
            <a:spLocks noGrp="1"/>
          </p:cNvSpPr>
          <p:nvPr>
            <p:ph type="title"/>
          </p:nvPr>
        </p:nvSpPr>
        <p:spPr>
          <a:xfrm>
            <a:off x="827584" y="1021005"/>
            <a:ext cx="3024336" cy="792088"/>
          </a:xfrm>
        </p:spPr>
        <p:txBody>
          <a:bodyPr>
            <a:normAutofit fontScale="90000"/>
          </a:bodyPr>
          <a:lstStyle/>
          <a:p>
            <a:r>
              <a:rPr lang="en-AU" b="1" dirty="0" smtClean="0">
                <a:solidFill>
                  <a:srgbClr val="0033CC"/>
                </a:solidFill>
              </a:rPr>
              <a:t>… and goannas</a:t>
            </a:r>
            <a:endParaRPr lang="en-AU" b="1" dirty="0">
              <a:solidFill>
                <a:srgbClr val="0033CC"/>
              </a:solidFill>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3851920" y="26293"/>
            <a:ext cx="5136232" cy="3852174"/>
          </a:xfrm>
        </p:spPr>
      </p:pic>
    </p:spTree>
    <p:extLst>
      <p:ext uri="{BB962C8B-B14F-4D97-AF65-F5344CB8AC3E}">
        <p14:creationId xmlns:p14="http://schemas.microsoft.com/office/powerpoint/2010/main" xmlns="" val="3437529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948" y="-99392"/>
            <a:ext cx="8686800" cy="900336"/>
          </a:xfrm>
        </p:spPr>
        <p:txBody>
          <a:bodyPr>
            <a:normAutofit fontScale="90000"/>
          </a:bodyPr>
          <a:lstStyle/>
          <a:p>
            <a:pPr>
              <a:defRPr/>
            </a:pPr>
            <a:r>
              <a:rPr lang="en-AU" sz="3600" b="1" dirty="0" smtClean="0">
                <a:solidFill>
                  <a:srgbClr val="0099FF"/>
                </a:solidFill>
              </a:rPr>
              <a:t>                 </a:t>
            </a:r>
            <a:r>
              <a:rPr lang="en-AU" sz="3600" b="1" dirty="0" smtClean="0">
                <a:solidFill>
                  <a:srgbClr val="0033CC"/>
                </a:solidFill>
              </a:rPr>
              <a:t>Olive Ridley hatchling </a:t>
            </a:r>
            <a:r>
              <a:rPr lang="en-AU" sz="3600" b="1" dirty="0">
                <a:solidFill>
                  <a:srgbClr val="0033CC"/>
                </a:solidFill>
              </a:rPr>
              <a:t>s</a:t>
            </a:r>
            <a:r>
              <a:rPr lang="en-AU" sz="3600" b="1" dirty="0" smtClean="0">
                <a:solidFill>
                  <a:srgbClr val="0033CC"/>
                </a:solidFill>
              </a:rPr>
              <a:t>uccess by year </a:t>
            </a:r>
            <a:endParaRPr lang="en-AU" sz="3600"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87205063"/>
              </p:ext>
            </p:extLst>
          </p:nvPr>
        </p:nvGraphicFramePr>
        <p:xfrm>
          <a:off x="457200" y="1124744"/>
          <a:ext cx="8229600" cy="511175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187624" y="4005064"/>
            <a:ext cx="7272808"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84168" y="6051828"/>
            <a:ext cx="2664296" cy="369332"/>
          </a:xfrm>
          <a:prstGeom prst="rect">
            <a:avLst/>
          </a:prstGeom>
          <a:noFill/>
        </p:spPr>
        <p:txBody>
          <a:bodyPr wrap="square" rtlCol="0">
            <a:spAutoFit/>
          </a:bodyPr>
          <a:lstStyle/>
          <a:p>
            <a:r>
              <a:rPr lang="en-AU" dirty="0" smtClean="0">
                <a:solidFill>
                  <a:srgbClr val="002060"/>
                </a:solidFill>
              </a:rPr>
              <a:t>n=number of nests</a:t>
            </a:r>
            <a:endParaRPr lang="en-AU"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58326212"/>
              </p:ext>
            </p:extLst>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p:cNvSpPr>
            <a:spLocks noGrp="1"/>
          </p:cNvSpPr>
          <p:nvPr>
            <p:ph type="title"/>
          </p:nvPr>
        </p:nvSpPr>
        <p:spPr>
          <a:xfrm>
            <a:off x="2195736" y="188640"/>
            <a:ext cx="5050904" cy="828328"/>
          </a:xfrm>
        </p:spPr>
        <p:txBody>
          <a:bodyPr/>
          <a:lstStyle/>
          <a:p>
            <a:pPr>
              <a:defRPr/>
            </a:pPr>
            <a:r>
              <a:rPr lang="en-AU" sz="3600" smtClean="0">
                <a:solidFill>
                  <a:srgbClr val="0033CC"/>
                </a:solidFill>
              </a:rPr>
              <a:t>Who were </a:t>
            </a:r>
            <a:r>
              <a:rPr lang="en-AU" sz="3600" dirty="0" smtClean="0">
                <a:solidFill>
                  <a:srgbClr val="0033CC"/>
                </a:solidFill>
              </a:rPr>
              <a:t>the predators?</a:t>
            </a:r>
            <a:endParaRPr lang="en-AU" sz="3600" dirty="0">
              <a:solidFill>
                <a:srgbClr val="0033CC"/>
              </a:solidFill>
            </a:endParaRPr>
          </a:p>
        </p:txBody>
      </p:sp>
    </p:spTree>
    <p:extLst>
      <p:ext uri="{BB962C8B-B14F-4D97-AF65-F5344CB8AC3E}">
        <p14:creationId xmlns:p14="http://schemas.microsoft.com/office/powerpoint/2010/main" xmlns="" val="200772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80070" y="2950956"/>
            <a:ext cx="8229600" cy="3671614"/>
          </a:xfrm>
        </p:spPr>
        <p:txBody>
          <a:bodyPr/>
          <a:lstStyle/>
          <a:p>
            <a:pPr>
              <a:buFont typeface="Wingdings 2" panose="05020102010507070707" pitchFamily="18" charset="2"/>
              <a:buNone/>
            </a:pPr>
            <a:r>
              <a:rPr lang="en-AU" altLang="en-US" sz="2000" b="1" dirty="0" smtClean="0">
                <a:solidFill>
                  <a:schemeClr val="bg1">
                    <a:lumMod val="75000"/>
                    <a:lumOff val="25000"/>
                  </a:schemeClr>
                </a:solidFill>
              </a:rPr>
              <a:t>Predator management</a:t>
            </a:r>
          </a:p>
          <a:p>
            <a:pPr marL="542925" indent="-276225">
              <a:buClr>
                <a:schemeClr val="accent2">
                  <a:lumMod val="75000"/>
                </a:schemeClr>
              </a:buClr>
            </a:pPr>
            <a:r>
              <a:rPr lang="en-AU" altLang="en-US" sz="2000" dirty="0" smtClean="0">
                <a:solidFill>
                  <a:schemeClr val="bg1">
                    <a:lumMod val="75000"/>
                    <a:lumOff val="25000"/>
                  </a:schemeClr>
                </a:solidFill>
              </a:rPr>
              <a:t>Development of a proven predator  proof</a:t>
            </a:r>
            <a:r>
              <a:rPr lang="en-AU" altLang="en-US" sz="2000" b="1" dirty="0" smtClean="0">
                <a:solidFill>
                  <a:schemeClr val="bg1">
                    <a:lumMod val="75000"/>
                    <a:lumOff val="25000"/>
                  </a:schemeClr>
                </a:solidFill>
              </a:rPr>
              <a:t> </a:t>
            </a:r>
            <a:r>
              <a:rPr lang="en-AU" altLang="en-US" sz="2000" dirty="0" smtClean="0">
                <a:solidFill>
                  <a:schemeClr val="bg1">
                    <a:lumMod val="75000"/>
                    <a:lumOff val="25000"/>
                  </a:schemeClr>
                </a:solidFill>
              </a:rPr>
              <a:t>nest protection device </a:t>
            </a:r>
          </a:p>
          <a:p>
            <a:pPr marL="542925" indent="-276225">
              <a:buClr>
                <a:schemeClr val="accent2">
                  <a:lumMod val="75000"/>
                </a:schemeClr>
              </a:buClr>
            </a:pPr>
            <a:r>
              <a:rPr lang="en-AU" altLang="en-US" sz="2000" dirty="0" smtClean="0">
                <a:solidFill>
                  <a:schemeClr val="bg1">
                    <a:lumMod val="75000"/>
                    <a:lumOff val="25000"/>
                  </a:schemeClr>
                </a:solidFill>
              </a:rPr>
              <a:t>Development and implementation of ongoing cost effective aerial predator control regime specific to Pormpuraaw </a:t>
            </a:r>
            <a:r>
              <a:rPr lang="en-AU" altLang="en-US" sz="2000" dirty="0" err="1" smtClean="0">
                <a:solidFill>
                  <a:schemeClr val="bg1">
                    <a:lumMod val="75000"/>
                    <a:lumOff val="25000"/>
                  </a:schemeClr>
                </a:solidFill>
              </a:rPr>
              <a:t>D.O.G.i.T</a:t>
            </a:r>
            <a:r>
              <a:rPr lang="en-AU" altLang="en-US" sz="2000" dirty="0" smtClean="0">
                <a:solidFill>
                  <a:schemeClr val="bg1">
                    <a:lumMod val="75000"/>
                    <a:lumOff val="25000"/>
                  </a:schemeClr>
                </a:solidFill>
              </a:rPr>
              <a:t> </a:t>
            </a:r>
          </a:p>
          <a:p>
            <a:pPr>
              <a:buFont typeface="Wingdings 2" panose="05020102010507070707" pitchFamily="18" charset="2"/>
              <a:buNone/>
            </a:pPr>
            <a:r>
              <a:rPr lang="en-AU" altLang="en-US" sz="2000" b="1" dirty="0" smtClean="0">
                <a:solidFill>
                  <a:schemeClr val="bg1">
                    <a:lumMod val="75000"/>
                    <a:lumOff val="25000"/>
                  </a:schemeClr>
                </a:solidFill>
              </a:rPr>
              <a:t>Nest Success </a:t>
            </a:r>
          </a:p>
          <a:p>
            <a:pPr marL="542925" indent="-276225">
              <a:buClr>
                <a:schemeClr val="accent2">
                  <a:lumMod val="75000"/>
                </a:schemeClr>
              </a:buClr>
            </a:pPr>
            <a:r>
              <a:rPr lang="en-AU" altLang="en-US" sz="2000" dirty="0" smtClean="0">
                <a:solidFill>
                  <a:schemeClr val="bg1">
                    <a:lumMod val="75000"/>
                    <a:lumOff val="25000"/>
                  </a:schemeClr>
                </a:solidFill>
              </a:rPr>
              <a:t>Increase in nest success over the last three years </a:t>
            </a:r>
          </a:p>
          <a:p>
            <a:pPr>
              <a:buFont typeface="Wingdings 2" panose="05020102010507070707" pitchFamily="18" charset="2"/>
              <a:buNone/>
            </a:pPr>
            <a:r>
              <a:rPr lang="en-AU" altLang="en-US" sz="2000" b="1" dirty="0" smtClean="0">
                <a:solidFill>
                  <a:schemeClr val="bg1">
                    <a:lumMod val="75000"/>
                    <a:lumOff val="25000"/>
                  </a:schemeClr>
                </a:solidFill>
              </a:rPr>
              <a:t>Funding</a:t>
            </a:r>
            <a:r>
              <a:rPr lang="en-AU" altLang="en-US" sz="2000" dirty="0" smtClean="0">
                <a:solidFill>
                  <a:schemeClr val="bg1">
                    <a:lumMod val="75000"/>
                    <a:lumOff val="25000"/>
                  </a:schemeClr>
                </a:solidFill>
              </a:rPr>
              <a:t> </a:t>
            </a:r>
          </a:p>
          <a:p>
            <a:pPr marL="542925" indent="-276225">
              <a:buClr>
                <a:schemeClr val="accent2">
                  <a:lumMod val="75000"/>
                </a:schemeClr>
              </a:buClr>
            </a:pPr>
            <a:r>
              <a:rPr lang="en-AU" altLang="en-US" sz="2000" dirty="0" smtClean="0">
                <a:solidFill>
                  <a:schemeClr val="bg1">
                    <a:lumMod val="75000"/>
                    <a:lumOff val="25000"/>
                  </a:schemeClr>
                </a:solidFill>
              </a:rPr>
              <a:t>WCTTAA  has successfully attracted funding since its formation through dedicated teamwork by local Traditional Owner Ranger member groups</a:t>
            </a:r>
          </a:p>
          <a:p>
            <a:endParaRPr lang="en-AU" altLang="en-US" sz="2000" dirty="0" smtClean="0">
              <a:solidFill>
                <a:srgbClr val="FF0000"/>
              </a:solidFill>
            </a:endParaRPr>
          </a:p>
          <a:p>
            <a:endParaRPr lang="en-AU" altLang="en-US" sz="2000" dirty="0" smtClean="0">
              <a:solidFill>
                <a:srgbClr val="FF0000"/>
              </a:solidFill>
            </a:endParaRPr>
          </a:p>
        </p:txBody>
      </p:sp>
      <p:sp>
        <p:nvSpPr>
          <p:cNvPr id="3" name="Title 2"/>
          <p:cNvSpPr>
            <a:spLocks noGrp="1"/>
          </p:cNvSpPr>
          <p:nvPr>
            <p:ph type="title"/>
          </p:nvPr>
        </p:nvSpPr>
        <p:spPr>
          <a:xfrm>
            <a:off x="323528" y="47797"/>
            <a:ext cx="8229600" cy="648072"/>
          </a:xfrm>
        </p:spPr>
        <p:txBody>
          <a:bodyPr/>
          <a:lstStyle/>
          <a:p>
            <a:pPr>
              <a:defRPr/>
            </a:pPr>
            <a:r>
              <a:rPr lang="en-AU" sz="3600" dirty="0" smtClean="0">
                <a:solidFill>
                  <a:srgbClr val="0033CC"/>
                </a:solidFill>
              </a:rPr>
              <a:t>                               </a:t>
            </a:r>
            <a:r>
              <a:rPr lang="en-AU" sz="3600" b="1" dirty="0" smtClean="0">
                <a:solidFill>
                  <a:srgbClr val="0033CC"/>
                </a:solidFill>
              </a:rPr>
              <a:t>Successes </a:t>
            </a:r>
            <a:endParaRPr lang="en-AU" sz="3600" b="1" dirty="0">
              <a:solidFill>
                <a:srgbClr val="0033CC"/>
              </a:solidFill>
            </a:endParaRPr>
          </a:p>
        </p:txBody>
      </p:sp>
      <p:sp>
        <p:nvSpPr>
          <p:cNvPr id="2" name="TextBox 1"/>
          <p:cNvSpPr txBox="1"/>
          <p:nvPr/>
        </p:nvSpPr>
        <p:spPr>
          <a:xfrm>
            <a:off x="6372200" y="4653136"/>
            <a:ext cx="2771800" cy="646331"/>
          </a:xfrm>
          <a:prstGeom prst="rect">
            <a:avLst/>
          </a:prstGeom>
          <a:noFill/>
        </p:spPr>
        <p:txBody>
          <a:bodyPr wrap="square" rtlCol="0">
            <a:spAutoFit/>
          </a:bodyPr>
          <a:lstStyle/>
          <a:p>
            <a:r>
              <a:rPr lang="en-AU" i="1" dirty="0" smtClean="0">
                <a:solidFill>
                  <a:srgbClr val="0033CC"/>
                </a:solidFill>
              </a:rPr>
              <a:t>(52% increase at Xmas)</a:t>
            </a:r>
          </a:p>
          <a:p>
            <a:r>
              <a:rPr lang="en-AU" i="1" dirty="0" smtClean="0">
                <a:solidFill>
                  <a:srgbClr val="0033CC"/>
                </a:solidFill>
              </a:rPr>
              <a:t>(37% increase at Hersey)</a:t>
            </a:r>
            <a:endParaRPr lang="en-AU" i="1" dirty="0">
              <a:solidFill>
                <a:srgbClr val="0033CC"/>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4169" y="768396"/>
            <a:ext cx="2929312" cy="2196984"/>
          </a:xfrm>
          <a:prstGeom prst="rect">
            <a:avLst/>
          </a:prstGeom>
        </p:spPr>
      </p:pic>
      <p:sp>
        <p:nvSpPr>
          <p:cNvPr id="5" name="TextBox 4"/>
          <p:cNvSpPr txBox="1"/>
          <p:nvPr/>
        </p:nvSpPr>
        <p:spPr>
          <a:xfrm>
            <a:off x="480070" y="788368"/>
            <a:ext cx="5604098" cy="2169825"/>
          </a:xfrm>
          <a:prstGeom prst="rect">
            <a:avLst/>
          </a:prstGeom>
          <a:noFill/>
        </p:spPr>
        <p:txBody>
          <a:bodyPr wrap="square" rtlCol="0">
            <a:spAutoFit/>
          </a:bodyPr>
          <a:lstStyle/>
          <a:p>
            <a:pPr marL="273050" lvl="0" indent="-273050" eaLnBrk="0" hangingPunct="0">
              <a:spcBef>
                <a:spcPts val="600"/>
              </a:spcBef>
              <a:buClr>
                <a:srgbClr val="F3A447"/>
              </a:buClr>
              <a:buSzPct val="85000"/>
            </a:pPr>
            <a:r>
              <a:rPr lang="en-AU" altLang="en-US" sz="2000" b="1" dirty="0">
                <a:solidFill>
                  <a:prstClr val="black">
                    <a:lumMod val="75000"/>
                    <a:lumOff val="25000"/>
                  </a:prstClr>
                </a:solidFill>
                <a:latin typeface="Constantia"/>
              </a:rPr>
              <a:t>Staff Development</a:t>
            </a:r>
          </a:p>
          <a:p>
            <a:pPr marL="542925" lvl="0" indent="-276225" eaLnBrk="0" hangingPunct="0">
              <a:spcBef>
                <a:spcPts val="600"/>
              </a:spcBef>
              <a:buClr>
                <a:srgbClr val="F3A447">
                  <a:lumMod val="75000"/>
                </a:srgbClr>
              </a:buClr>
              <a:buSzPct val="85000"/>
              <a:buFont typeface="Wingdings 2" panose="05020102010507070707" pitchFamily="18" charset="2"/>
              <a:buChar char=""/>
            </a:pPr>
            <a:r>
              <a:rPr lang="en-AU" altLang="en-US" sz="2000" dirty="0">
                <a:solidFill>
                  <a:prstClr val="black">
                    <a:lumMod val="75000"/>
                    <a:lumOff val="25000"/>
                  </a:prstClr>
                </a:solidFill>
                <a:latin typeface="Constantia"/>
              </a:rPr>
              <a:t>Training and accreditation of local Traditional Owner Ranger staff for attainment of aerial feral control licensing </a:t>
            </a:r>
          </a:p>
          <a:p>
            <a:pPr marL="542925" lvl="0" indent="-276225" eaLnBrk="0" hangingPunct="0">
              <a:spcBef>
                <a:spcPts val="600"/>
              </a:spcBef>
              <a:buClr>
                <a:srgbClr val="F3A447">
                  <a:lumMod val="75000"/>
                </a:srgbClr>
              </a:buClr>
              <a:buSzPct val="85000"/>
              <a:buFont typeface="Wingdings 2" panose="05020102010507070707" pitchFamily="18" charset="2"/>
              <a:buChar char=""/>
            </a:pPr>
            <a:r>
              <a:rPr lang="en-AU" altLang="en-US" sz="2000" dirty="0">
                <a:solidFill>
                  <a:prstClr val="black">
                    <a:lumMod val="75000"/>
                    <a:lumOff val="25000"/>
                  </a:prstClr>
                </a:solidFill>
                <a:latin typeface="Constantia"/>
              </a:rPr>
              <a:t>Attainment of Cat. D weapons and licensing </a:t>
            </a:r>
          </a:p>
          <a:p>
            <a:pPr marL="542925" lvl="0" indent="-276225" eaLnBrk="0" hangingPunct="0">
              <a:spcBef>
                <a:spcPts val="600"/>
              </a:spcBef>
              <a:buClr>
                <a:srgbClr val="F3A447">
                  <a:lumMod val="75000"/>
                </a:srgbClr>
              </a:buClr>
              <a:buSzPct val="85000"/>
              <a:buFont typeface="Wingdings 2" panose="05020102010507070707" pitchFamily="18" charset="2"/>
              <a:buChar char=""/>
            </a:pPr>
            <a:r>
              <a:rPr lang="en-AU" altLang="en-US" sz="2000" dirty="0">
                <a:solidFill>
                  <a:prstClr val="black">
                    <a:lumMod val="75000"/>
                    <a:lumOff val="25000"/>
                  </a:prstClr>
                </a:solidFill>
                <a:latin typeface="Constantia"/>
              </a:rPr>
              <a:t>All Ranger staff attain Cert III CALM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90364" y="1412776"/>
            <a:ext cx="8229600" cy="4899025"/>
          </a:xfrm>
        </p:spPr>
        <p:txBody>
          <a:bodyPr/>
          <a:lstStyle/>
          <a:p>
            <a:pPr>
              <a:buClr>
                <a:schemeClr val="accent2">
                  <a:lumMod val="75000"/>
                </a:schemeClr>
              </a:buClr>
            </a:pPr>
            <a:r>
              <a:rPr lang="en-AU" altLang="en-US" sz="2000" dirty="0" smtClean="0">
                <a:solidFill>
                  <a:schemeClr val="bg1">
                    <a:lumMod val="75000"/>
                    <a:lumOff val="25000"/>
                  </a:schemeClr>
                </a:solidFill>
              </a:rPr>
              <a:t>Logistical program delivery due to very remote operational zones</a:t>
            </a:r>
          </a:p>
          <a:p>
            <a:pPr>
              <a:buClr>
                <a:schemeClr val="accent2">
                  <a:lumMod val="75000"/>
                </a:schemeClr>
              </a:buClr>
            </a:pPr>
            <a:r>
              <a:rPr lang="en-AU" altLang="en-US" sz="2000" dirty="0" smtClean="0">
                <a:solidFill>
                  <a:schemeClr val="bg1">
                    <a:lumMod val="75000"/>
                    <a:lumOff val="25000"/>
                  </a:schemeClr>
                </a:solidFill>
              </a:rPr>
              <a:t>Duration of Olive Ridley nesting season  (4 months)</a:t>
            </a:r>
          </a:p>
          <a:p>
            <a:pPr>
              <a:buClr>
                <a:schemeClr val="accent2">
                  <a:lumMod val="75000"/>
                </a:schemeClr>
              </a:buClr>
            </a:pPr>
            <a:r>
              <a:rPr lang="en-AU" altLang="en-US" sz="2000" dirty="0" smtClean="0">
                <a:solidFill>
                  <a:schemeClr val="bg1">
                    <a:lumMod val="75000"/>
                    <a:lumOff val="25000"/>
                  </a:schemeClr>
                </a:solidFill>
              </a:rPr>
              <a:t>Variations in weather patterns (late rain) preventing access to nesting beaches </a:t>
            </a:r>
          </a:p>
          <a:p>
            <a:pPr>
              <a:buClr>
                <a:schemeClr val="accent2">
                  <a:lumMod val="75000"/>
                </a:schemeClr>
              </a:buClr>
            </a:pPr>
            <a:r>
              <a:rPr lang="en-AU" altLang="en-US" sz="2000" dirty="0" smtClean="0">
                <a:solidFill>
                  <a:schemeClr val="bg1">
                    <a:lumMod val="75000"/>
                    <a:lumOff val="25000"/>
                  </a:schemeClr>
                </a:solidFill>
              </a:rPr>
              <a:t>Predator control requires late night/early morning shift work</a:t>
            </a:r>
          </a:p>
          <a:p>
            <a:pPr>
              <a:buClr>
                <a:schemeClr val="accent2">
                  <a:lumMod val="75000"/>
                </a:schemeClr>
              </a:buClr>
            </a:pPr>
            <a:r>
              <a:rPr lang="en-AU" altLang="en-US" sz="2000" dirty="0" smtClean="0">
                <a:solidFill>
                  <a:schemeClr val="bg1">
                    <a:lumMod val="75000"/>
                    <a:lumOff val="25000"/>
                  </a:schemeClr>
                </a:solidFill>
              </a:rPr>
              <a:t>Maintaining turtle camp shift roster for 4 months </a:t>
            </a:r>
          </a:p>
          <a:p>
            <a:pPr>
              <a:buClr>
                <a:schemeClr val="accent2">
                  <a:lumMod val="75000"/>
                </a:schemeClr>
              </a:buClr>
            </a:pPr>
            <a:r>
              <a:rPr lang="en-AU" altLang="en-US" sz="2000" dirty="0" smtClean="0">
                <a:solidFill>
                  <a:schemeClr val="bg1">
                    <a:lumMod val="75000"/>
                    <a:lumOff val="25000"/>
                  </a:schemeClr>
                </a:solidFill>
              </a:rPr>
              <a:t>Delivery/completion of other QILASRP work plan milestones </a:t>
            </a:r>
          </a:p>
          <a:p>
            <a:pPr>
              <a:buClr>
                <a:schemeClr val="accent2">
                  <a:lumMod val="75000"/>
                </a:schemeClr>
              </a:buClr>
            </a:pPr>
            <a:r>
              <a:rPr lang="en-AU" altLang="en-US" sz="2000" dirty="0" smtClean="0">
                <a:solidFill>
                  <a:schemeClr val="bg1">
                    <a:lumMod val="75000"/>
                    <a:lumOff val="25000"/>
                  </a:schemeClr>
                </a:solidFill>
              </a:rPr>
              <a:t>Delivery/completion of Carbon Abatement program </a:t>
            </a:r>
          </a:p>
          <a:p>
            <a:pPr>
              <a:buClr>
                <a:schemeClr val="accent2">
                  <a:lumMod val="75000"/>
                </a:schemeClr>
              </a:buClr>
            </a:pPr>
            <a:r>
              <a:rPr lang="en-AU" altLang="en-US" sz="2000" dirty="0" smtClean="0">
                <a:solidFill>
                  <a:schemeClr val="bg1">
                    <a:lumMod val="75000"/>
                    <a:lumOff val="25000"/>
                  </a:schemeClr>
                </a:solidFill>
              </a:rPr>
              <a:t>Machinery maintenance requirements for extended ATV monitoring/predator abatement patrolling on soft, sharply inclined foreshore environments </a:t>
            </a:r>
          </a:p>
          <a:p>
            <a:pPr>
              <a:buClr>
                <a:schemeClr val="accent2">
                  <a:lumMod val="75000"/>
                </a:schemeClr>
              </a:buClr>
            </a:pPr>
            <a:r>
              <a:rPr lang="en-AU" altLang="en-US" sz="2000" dirty="0" smtClean="0">
                <a:solidFill>
                  <a:schemeClr val="bg1">
                    <a:lumMod val="75000"/>
                    <a:lumOff val="25000"/>
                  </a:schemeClr>
                </a:solidFill>
              </a:rPr>
              <a:t>Maintaining safe work practices over extended periods </a:t>
            </a:r>
          </a:p>
          <a:p>
            <a:endParaRPr lang="en-AU" altLang="en-US" sz="2000" dirty="0" smtClean="0">
              <a:solidFill>
                <a:srgbClr val="FF0000"/>
              </a:solidFill>
            </a:endParaRPr>
          </a:p>
          <a:p>
            <a:endParaRPr lang="en-AU" altLang="en-US" sz="2000" dirty="0" smtClean="0">
              <a:solidFill>
                <a:srgbClr val="FF0000"/>
              </a:solidFill>
            </a:endParaRPr>
          </a:p>
        </p:txBody>
      </p:sp>
      <p:sp>
        <p:nvSpPr>
          <p:cNvPr id="3" name="Title 2"/>
          <p:cNvSpPr>
            <a:spLocks noGrp="1"/>
          </p:cNvSpPr>
          <p:nvPr>
            <p:ph type="title"/>
          </p:nvPr>
        </p:nvSpPr>
        <p:spPr>
          <a:xfrm>
            <a:off x="457200" y="152400"/>
            <a:ext cx="8229600" cy="972344"/>
          </a:xfrm>
        </p:spPr>
        <p:txBody>
          <a:bodyPr/>
          <a:lstStyle/>
          <a:p>
            <a:pPr>
              <a:defRPr/>
            </a:pPr>
            <a:r>
              <a:rPr lang="en-AU" sz="3600" dirty="0" smtClean="0">
                <a:solidFill>
                  <a:srgbClr val="0033CC"/>
                </a:solidFill>
              </a:rPr>
              <a:t>                              </a:t>
            </a:r>
            <a:r>
              <a:rPr lang="en-AU" sz="3600" b="1" dirty="0" smtClean="0">
                <a:solidFill>
                  <a:srgbClr val="0033CC"/>
                </a:solidFill>
              </a:rPr>
              <a:t>Challenges </a:t>
            </a:r>
            <a:endParaRPr lang="en-AU" sz="3600" b="1" dirty="0">
              <a:solidFill>
                <a:srgbClr val="0033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a:xfrm>
            <a:off x="457200" y="1052513"/>
            <a:ext cx="8229600" cy="5329237"/>
          </a:xfrm>
        </p:spPr>
        <p:txBody>
          <a:bodyPr/>
          <a:lstStyle/>
          <a:p>
            <a:pPr eaLnBrk="1" hangingPunct="1"/>
            <a:endParaRPr lang="en-AU" altLang="en-US" sz="1400" dirty="0" smtClean="0"/>
          </a:p>
          <a:p>
            <a:pPr eaLnBrk="1" hangingPunct="1"/>
            <a:endParaRPr lang="en-AU" altLang="en-US" sz="1400" dirty="0" smtClean="0"/>
          </a:p>
        </p:txBody>
      </p:sp>
      <p:sp>
        <p:nvSpPr>
          <p:cNvPr id="10242" name="Title 2"/>
          <p:cNvSpPr>
            <a:spLocks noGrp="1"/>
          </p:cNvSpPr>
          <p:nvPr>
            <p:ph type="title"/>
          </p:nvPr>
        </p:nvSpPr>
        <p:spPr>
          <a:xfrm>
            <a:off x="457200" y="152400"/>
            <a:ext cx="8229600" cy="900336"/>
          </a:xfrm>
        </p:spPr>
        <p:txBody>
          <a:bodyPr/>
          <a:lstStyle/>
          <a:p>
            <a:pPr eaLnBrk="1" fontAlgn="auto" hangingPunct="1">
              <a:spcAft>
                <a:spcPts val="0"/>
              </a:spcAft>
              <a:defRPr/>
            </a:pPr>
            <a:r>
              <a:rPr lang="en-AU" sz="3600" b="1" dirty="0" smtClean="0">
                <a:solidFill>
                  <a:srgbClr val="0033CC"/>
                </a:solidFill>
              </a:rPr>
              <a:t>                      Lessons  Learned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251520" y="1052736"/>
            <a:ext cx="5472608" cy="5256584"/>
          </a:xfrm>
        </p:spPr>
        <p:txBody>
          <a:bodyPr/>
          <a:lstStyle/>
          <a:p>
            <a:pPr marL="266700" indent="-266700" eaLnBrk="1" hangingPunct="1">
              <a:lnSpc>
                <a:spcPct val="90000"/>
              </a:lnSpc>
              <a:buClr>
                <a:schemeClr val="accent2">
                  <a:lumMod val="75000"/>
                </a:schemeClr>
              </a:buClr>
            </a:pPr>
            <a:r>
              <a:rPr lang="en-US" altLang="en-US" sz="1800" dirty="0" smtClean="0">
                <a:solidFill>
                  <a:schemeClr val="bg1">
                    <a:lumMod val="75000"/>
                    <a:lumOff val="25000"/>
                  </a:schemeClr>
                </a:solidFill>
              </a:rPr>
              <a:t>Pormpuraaw Land Sea Rangers  commenced monitoring of the </a:t>
            </a:r>
            <a:r>
              <a:rPr lang="en-US" altLang="en-US" sz="1800" b="1" dirty="0" smtClean="0">
                <a:solidFill>
                  <a:schemeClr val="bg1">
                    <a:lumMod val="75000"/>
                    <a:lumOff val="25000"/>
                  </a:schemeClr>
                </a:solidFill>
              </a:rPr>
              <a:t>Olive Ridley </a:t>
            </a:r>
            <a:r>
              <a:rPr lang="en-US" altLang="en-US" sz="1800" dirty="0" smtClean="0">
                <a:solidFill>
                  <a:schemeClr val="bg1">
                    <a:lumMod val="75000"/>
                    <a:lumOff val="25000"/>
                  </a:schemeClr>
                </a:solidFill>
              </a:rPr>
              <a:t>turtle nesting colonies on the 85 kilometers of Pormpuraaw coastline north of the community in 2009, the first four years were not well planned, with limited resources and manpower available</a:t>
            </a:r>
          </a:p>
          <a:p>
            <a:pPr marL="266700" indent="-266700" eaLnBrk="1" hangingPunct="1">
              <a:lnSpc>
                <a:spcPct val="90000"/>
              </a:lnSpc>
              <a:buClr>
                <a:schemeClr val="accent2">
                  <a:lumMod val="75000"/>
                </a:schemeClr>
              </a:buClr>
            </a:pPr>
            <a:r>
              <a:rPr lang="en-US" altLang="en-US" sz="1800" dirty="0" smtClean="0">
                <a:solidFill>
                  <a:schemeClr val="bg1">
                    <a:lumMod val="75000"/>
                    <a:lumOff val="25000"/>
                  </a:schemeClr>
                </a:solidFill>
              </a:rPr>
              <a:t>Duration of the </a:t>
            </a:r>
            <a:r>
              <a:rPr lang="en-US" altLang="en-US" sz="1800" b="1" dirty="0" smtClean="0">
                <a:solidFill>
                  <a:schemeClr val="bg1">
                    <a:lumMod val="75000"/>
                    <a:lumOff val="25000"/>
                  </a:schemeClr>
                </a:solidFill>
              </a:rPr>
              <a:t>nesting season is 4 months</a:t>
            </a:r>
            <a:r>
              <a:rPr lang="en-US" altLang="en-US" sz="1800" dirty="0" smtClean="0">
                <a:solidFill>
                  <a:schemeClr val="bg1">
                    <a:lumMod val="75000"/>
                    <a:lumOff val="25000"/>
                  </a:schemeClr>
                </a:solidFill>
              </a:rPr>
              <a:t>, starting late  May, early June, through to mid to late September</a:t>
            </a:r>
          </a:p>
          <a:p>
            <a:pPr marL="266700" indent="-266700" eaLnBrk="1" hangingPunct="1">
              <a:lnSpc>
                <a:spcPct val="90000"/>
              </a:lnSpc>
              <a:buClr>
                <a:schemeClr val="accent2">
                  <a:lumMod val="75000"/>
                </a:schemeClr>
              </a:buClr>
            </a:pPr>
            <a:r>
              <a:rPr lang="en-US" altLang="en-US" sz="1800" dirty="0" smtClean="0">
                <a:solidFill>
                  <a:schemeClr val="bg1">
                    <a:lumMod val="75000"/>
                    <a:lumOff val="25000"/>
                  </a:schemeClr>
                </a:solidFill>
              </a:rPr>
              <a:t>Access to the nesting colonies is by </a:t>
            </a:r>
            <a:r>
              <a:rPr lang="en-US" altLang="en-US" sz="1800" b="1" dirty="0" smtClean="0">
                <a:solidFill>
                  <a:schemeClr val="bg1">
                    <a:lumMod val="75000"/>
                    <a:lumOff val="25000"/>
                  </a:schemeClr>
                </a:solidFill>
              </a:rPr>
              <a:t>4x4 vehicles only</a:t>
            </a:r>
            <a:r>
              <a:rPr lang="en-US" altLang="en-US" sz="1800" dirty="0" smtClean="0">
                <a:solidFill>
                  <a:schemeClr val="bg1">
                    <a:lumMod val="75000"/>
                    <a:lumOff val="25000"/>
                  </a:schemeClr>
                </a:solidFill>
              </a:rPr>
              <a:t>, with late wet season activity (rain after March) often preventing  vehicle access till mid June</a:t>
            </a:r>
          </a:p>
          <a:p>
            <a:pPr marL="266700" indent="-266700" eaLnBrk="1" hangingPunct="1">
              <a:lnSpc>
                <a:spcPct val="90000"/>
              </a:lnSpc>
              <a:buClr>
                <a:schemeClr val="accent2">
                  <a:lumMod val="75000"/>
                </a:schemeClr>
              </a:buClr>
            </a:pPr>
            <a:r>
              <a:rPr lang="en-US" altLang="en-US" sz="1800" dirty="0" smtClean="0">
                <a:solidFill>
                  <a:schemeClr val="bg1">
                    <a:lumMod val="75000"/>
                    <a:lumOff val="25000"/>
                  </a:schemeClr>
                </a:solidFill>
              </a:rPr>
              <a:t>The nesting sites are </a:t>
            </a:r>
            <a:r>
              <a:rPr lang="en-US" altLang="en-US" sz="1800" b="1" dirty="0" smtClean="0">
                <a:solidFill>
                  <a:schemeClr val="bg1">
                    <a:lumMod val="75000"/>
                    <a:lumOff val="25000"/>
                  </a:schemeClr>
                </a:solidFill>
              </a:rPr>
              <a:t>very remote </a:t>
            </a:r>
            <a:r>
              <a:rPr lang="en-US" altLang="en-US" sz="1800" dirty="0" smtClean="0">
                <a:solidFill>
                  <a:schemeClr val="bg1">
                    <a:lumMod val="75000"/>
                    <a:lumOff val="25000"/>
                  </a:schemeClr>
                </a:solidFill>
              </a:rPr>
              <a:t>with a monitoring patrol from the community to the first nesting beach and back (165 kilometers round trip) taking 6 hours</a:t>
            </a:r>
          </a:p>
          <a:p>
            <a:pPr marL="266700" indent="-266700" eaLnBrk="1" hangingPunct="1">
              <a:lnSpc>
                <a:spcPct val="90000"/>
              </a:lnSpc>
              <a:buClr>
                <a:schemeClr val="accent2">
                  <a:lumMod val="75000"/>
                </a:schemeClr>
              </a:buClr>
            </a:pPr>
            <a:r>
              <a:rPr lang="en-US" altLang="en-US" sz="1800" dirty="0" smtClean="0">
                <a:solidFill>
                  <a:schemeClr val="bg1">
                    <a:lumMod val="75000"/>
                    <a:lumOff val="25000"/>
                  </a:schemeClr>
                </a:solidFill>
              </a:rPr>
              <a:t>In 2015 PLASM built a </a:t>
            </a:r>
            <a:r>
              <a:rPr lang="en-US" altLang="en-US" sz="1800" b="1" dirty="0" smtClean="0">
                <a:solidFill>
                  <a:schemeClr val="bg1">
                    <a:lumMod val="75000"/>
                    <a:lumOff val="25000"/>
                  </a:schemeClr>
                </a:solidFill>
              </a:rPr>
              <a:t>semi-permanent camp </a:t>
            </a:r>
            <a:r>
              <a:rPr lang="en-US" altLang="en-US" sz="1800" dirty="0" smtClean="0">
                <a:solidFill>
                  <a:schemeClr val="bg1">
                    <a:lumMod val="75000"/>
                    <a:lumOff val="25000"/>
                  </a:schemeClr>
                </a:solidFill>
              </a:rPr>
              <a:t>at Xmas Creek which is manned throughout the 4 month nesting season on a rotating shift basis</a:t>
            </a:r>
          </a:p>
          <a:p>
            <a:pPr marL="514350" indent="-514350" eaLnBrk="1" hangingPunct="1">
              <a:lnSpc>
                <a:spcPct val="90000"/>
              </a:lnSpc>
            </a:pPr>
            <a:endParaRPr lang="en-US" altLang="en-US" sz="2000" dirty="0" smtClean="0">
              <a:solidFill>
                <a:srgbClr val="FF0000"/>
              </a:solidFill>
            </a:endParaRPr>
          </a:p>
          <a:p>
            <a:pPr marL="514350" indent="-514350" eaLnBrk="1" hangingPunct="1">
              <a:lnSpc>
                <a:spcPct val="90000"/>
              </a:lnSpc>
            </a:pPr>
            <a:endParaRPr lang="en-US" altLang="en-US" sz="2000" dirty="0" smtClean="0">
              <a:solidFill>
                <a:srgbClr val="FF0000"/>
              </a:solidFill>
            </a:endParaRPr>
          </a:p>
          <a:p>
            <a:pPr marL="514350" indent="-514350" eaLnBrk="1" hangingPunct="1">
              <a:lnSpc>
                <a:spcPct val="90000"/>
              </a:lnSpc>
            </a:pPr>
            <a:endParaRPr lang="en-US" altLang="en-US" sz="2000" dirty="0" smtClean="0">
              <a:solidFill>
                <a:srgbClr val="FF0000"/>
              </a:solidFill>
            </a:endParaRPr>
          </a:p>
          <a:p>
            <a:pPr marL="514350" indent="-514350" eaLnBrk="1" hangingPunct="1">
              <a:lnSpc>
                <a:spcPct val="90000"/>
              </a:lnSpc>
            </a:pPr>
            <a:endParaRPr lang="en-US" altLang="en-US" sz="2000" dirty="0" smtClean="0">
              <a:solidFill>
                <a:srgbClr val="FF0000"/>
              </a:solidFill>
            </a:endParaRPr>
          </a:p>
          <a:p>
            <a:pPr marL="514350" indent="-514350" eaLnBrk="1" hangingPunct="1">
              <a:lnSpc>
                <a:spcPct val="90000"/>
              </a:lnSpc>
            </a:pPr>
            <a:endParaRPr lang="en-US" altLang="en-US" sz="2000" dirty="0" smtClean="0">
              <a:solidFill>
                <a:srgbClr val="FF0000"/>
              </a:solidFill>
            </a:endParaRPr>
          </a:p>
          <a:p>
            <a:pPr marL="514350" indent="-514350" eaLnBrk="1" hangingPunct="1">
              <a:lnSpc>
                <a:spcPct val="90000"/>
              </a:lnSpc>
            </a:pPr>
            <a:endParaRPr lang="en-US" altLang="en-US" sz="2000" dirty="0" smtClean="0">
              <a:solidFill>
                <a:srgbClr val="FF0000"/>
              </a:solidFill>
            </a:endParaRPr>
          </a:p>
        </p:txBody>
      </p:sp>
      <p:sp>
        <p:nvSpPr>
          <p:cNvPr id="3074" name="Rectangle 2"/>
          <p:cNvSpPr>
            <a:spLocks noGrp="1" noChangeArrowheads="1"/>
          </p:cNvSpPr>
          <p:nvPr>
            <p:ph type="title"/>
          </p:nvPr>
        </p:nvSpPr>
        <p:spPr>
          <a:xfrm>
            <a:off x="683568" y="-99392"/>
            <a:ext cx="8229600" cy="900336"/>
          </a:xfrm>
        </p:spPr>
        <p:txBody>
          <a:bodyPr/>
          <a:lstStyle/>
          <a:p>
            <a:pPr eaLnBrk="1" fontAlgn="auto" hangingPunct="1">
              <a:spcAft>
                <a:spcPts val="0"/>
              </a:spcAft>
              <a:defRPr/>
            </a:pPr>
            <a:r>
              <a:rPr sz="3600" b="1" dirty="0" smtClean="0">
                <a:solidFill>
                  <a:srgbClr val="0033CC"/>
                </a:solidFill>
              </a:rPr>
              <a:t>                   Program Overview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5743897" y="908720"/>
            <a:ext cx="3420888" cy="60486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3"/>
          <p:cNvSpPr>
            <a:spLocks noGrp="1"/>
          </p:cNvSpPr>
          <p:nvPr>
            <p:ph/>
          </p:nvPr>
        </p:nvSpPr>
        <p:spPr>
          <a:xfrm>
            <a:off x="251520" y="692696"/>
            <a:ext cx="8352928" cy="6250706"/>
          </a:xfrm>
        </p:spPr>
        <p:txBody>
          <a:bodyPr/>
          <a:lstStyle/>
          <a:p>
            <a:pPr>
              <a:buFont typeface="Wingdings 2" panose="05020102010507070707" pitchFamily="18" charset="2"/>
              <a:buNone/>
            </a:pPr>
            <a:r>
              <a:rPr lang="en-US" altLang="en-US" sz="2800" dirty="0" smtClean="0">
                <a:solidFill>
                  <a:schemeClr val="bg1">
                    <a:lumMod val="75000"/>
                    <a:lumOff val="25000"/>
                  </a:schemeClr>
                </a:solidFill>
              </a:rPr>
              <a:t> </a:t>
            </a:r>
          </a:p>
          <a:p>
            <a:pPr>
              <a:buClr>
                <a:schemeClr val="accent2">
                  <a:lumMod val="75000"/>
                </a:schemeClr>
              </a:buClr>
            </a:pPr>
            <a:r>
              <a:rPr lang="en-US" altLang="en-US" sz="1800" dirty="0" smtClean="0">
                <a:solidFill>
                  <a:schemeClr val="bg1">
                    <a:lumMod val="75000"/>
                    <a:lumOff val="25000"/>
                  </a:schemeClr>
                </a:solidFill>
              </a:rPr>
              <a:t>The first four years of monitoring  (2009 to 2013) revealed 90% + predation by feral pigs of all nests detected, during this time aerial feral control was undertaken by contractors and funding dependent, usually one two day cull annually, no effective passive predator exclusion devices were available, some minor success in reducing predation was achieved by regular human presence/ground shooting on the very remote coastline (10/80 was not utilized due to strong TO objection)</a:t>
            </a:r>
          </a:p>
          <a:p>
            <a:pPr>
              <a:buClr>
                <a:schemeClr val="accent2">
                  <a:lumMod val="75000"/>
                </a:schemeClr>
              </a:buClr>
            </a:pPr>
            <a:endParaRPr lang="en-US" altLang="en-US" sz="1800" dirty="0" smtClean="0">
              <a:solidFill>
                <a:schemeClr val="bg1">
                  <a:lumMod val="75000"/>
                  <a:lumOff val="25000"/>
                </a:schemeClr>
              </a:solidFill>
            </a:endParaRPr>
          </a:p>
          <a:p>
            <a:pPr>
              <a:buClr>
                <a:schemeClr val="accent2">
                  <a:lumMod val="75000"/>
                </a:schemeClr>
              </a:buClr>
            </a:pPr>
            <a:r>
              <a:rPr lang="en-US" altLang="en-US" sz="1800" dirty="0" smtClean="0">
                <a:solidFill>
                  <a:schemeClr val="bg1">
                    <a:lumMod val="75000"/>
                    <a:lumOff val="25000"/>
                  </a:schemeClr>
                </a:solidFill>
              </a:rPr>
              <a:t>The formation  of WCTTAA in 2013 resulted in a substantial increase in applied effort from 2014 onwards, funding became available to pursue specialist training  opportunities  allowing local traditional owner Ranger staff  to implement  all required  predator control activities  without reliance on contractors</a:t>
            </a:r>
          </a:p>
          <a:p>
            <a:pPr>
              <a:buClr>
                <a:schemeClr val="accent2">
                  <a:lumMod val="75000"/>
                </a:schemeClr>
              </a:buClr>
            </a:pPr>
            <a:endParaRPr lang="en-US" altLang="en-US" sz="1800" dirty="0" smtClean="0">
              <a:solidFill>
                <a:schemeClr val="bg1">
                  <a:lumMod val="75000"/>
                  <a:lumOff val="25000"/>
                </a:schemeClr>
              </a:solidFill>
            </a:endParaRPr>
          </a:p>
          <a:p>
            <a:pPr>
              <a:buClr>
                <a:schemeClr val="accent2">
                  <a:lumMod val="75000"/>
                </a:schemeClr>
              </a:buClr>
            </a:pPr>
            <a:r>
              <a:rPr lang="en-US" altLang="en-US" sz="1800" dirty="0" smtClean="0">
                <a:solidFill>
                  <a:schemeClr val="bg1">
                    <a:lumMod val="75000"/>
                    <a:lumOff val="25000"/>
                  </a:schemeClr>
                </a:solidFill>
              </a:rPr>
              <a:t>PLASM began trialing new passive control measures developed from extensive predation observations/trail cam imagery throughout the first four years of monitoring (2009 to 2013) </a:t>
            </a:r>
          </a:p>
          <a:p>
            <a:endParaRPr lang="en-US" altLang="en-US" sz="2000" dirty="0" smtClean="0">
              <a:solidFill>
                <a:srgbClr val="FF0000"/>
              </a:solidFill>
            </a:endParaRPr>
          </a:p>
          <a:p>
            <a:endParaRPr lang="en-US" alt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p:cNvSpPr>
            <a:spLocks noGrp="1"/>
          </p:cNvSpPr>
          <p:nvPr>
            <p:ph idx="1"/>
          </p:nvPr>
        </p:nvSpPr>
        <p:spPr>
          <a:xfrm>
            <a:off x="441573" y="1268760"/>
            <a:ext cx="8229600" cy="5043487"/>
          </a:xfrm>
        </p:spPr>
        <p:txBody>
          <a:bodyPr/>
          <a:lstStyle/>
          <a:p>
            <a:pPr>
              <a:buClr>
                <a:schemeClr val="accent2">
                  <a:lumMod val="75000"/>
                </a:schemeClr>
              </a:buClr>
            </a:pPr>
            <a:r>
              <a:rPr lang="en-US" altLang="en-US" sz="1800" dirty="0" smtClean="0">
                <a:solidFill>
                  <a:schemeClr val="bg1">
                    <a:lumMod val="75000"/>
                    <a:lumOff val="25000"/>
                  </a:schemeClr>
                </a:solidFill>
              </a:rPr>
              <a:t>PLASM staff attained aerial control licensing and CASA accreditation in 2014 and began a cost effective aerial control regime  of multiple control rounds timed to coincide with the onset of nesting activity and food/water availability, the use of a single R22 chopper four times annually x 1 ½ days duration proved highly effective in reducing pig numbers and associated nest predation levels, a fifth round of culling in Late November with two R22 choppers x 1 ½  days  in 2015 and 2016 yielded in in excess of 900 pigs on both occasions, this late cull was timed to coincide with very limited water /food availability resulting in target animals forced to gather at known inland water points</a:t>
            </a:r>
          </a:p>
          <a:p>
            <a:pPr>
              <a:buClr>
                <a:schemeClr val="accent2">
                  <a:lumMod val="75000"/>
                </a:schemeClr>
              </a:buClr>
            </a:pPr>
            <a:endParaRPr lang="en-US" altLang="en-US" sz="1800" dirty="0" smtClean="0">
              <a:solidFill>
                <a:schemeClr val="bg1">
                  <a:lumMod val="75000"/>
                  <a:lumOff val="25000"/>
                </a:schemeClr>
              </a:solidFill>
            </a:endParaRPr>
          </a:p>
          <a:p>
            <a:pPr>
              <a:buClr>
                <a:schemeClr val="accent2">
                  <a:lumMod val="75000"/>
                </a:schemeClr>
              </a:buClr>
            </a:pPr>
            <a:r>
              <a:rPr lang="en-US" altLang="en-US" sz="1800" dirty="0" smtClean="0">
                <a:solidFill>
                  <a:schemeClr val="bg1">
                    <a:lumMod val="75000"/>
                    <a:lumOff val="25000"/>
                  </a:schemeClr>
                </a:solidFill>
              </a:rPr>
              <a:t>Late night/early morning patrols  with pig dogs is another proven control method for shy/smart pigs, some areas adjoining the coastline are very heavily vegetated (monsoon rainforest) and cannot be effectively aerial shot </a:t>
            </a:r>
          </a:p>
          <a:p>
            <a:pPr>
              <a:buClr>
                <a:schemeClr val="accent2">
                  <a:lumMod val="75000"/>
                </a:schemeClr>
              </a:buClr>
            </a:pPr>
            <a:endParaRPr lang="en-US" altLang="en-US" sz="1800" dirty="0" smtClean="0">
              <a:solidFill>
                <a:schemeClr val="bg1">
                  <a:lumMod val="75000"/>
                  <a:lumOff val="25000"/>
                </a:schemeClr>
              </a:solidFill>
            </a:endParaRPr>
          </a:p>
          <a:p>
            <a:pPr>
              <a:buClr>
                <a:schemeClr val="accent2">
                  <a:lumMod val="75000"/>
                </a:schemeClr>
              </a:buClr>
            </a:pPr>
            <a:r>
              <a:rPr lang="en-US" altLang="en-US" sz="1800" dirty="0" smtClean="0">
                <a:solidFill>
                  <a:schemeClr val="bg1">
                    <a:lumMod val="75000"/>
                    <a:lumOff val="25000"/>
                  </a:schemeClr>
                </a:solidFill>
              </a:rPr>
              <a:t>Throughout the 8 years of monitoring ,many bait stations were established and maintained with a variety of food options, none were visited by target animals </a:t>
            </a:r>
          </a:p>
          <a:p>
            <a:endParaRPr lang="en-US" altLang="en-US" sz="2000" dirty="0" smtClean="0">
              <a:solidFill>
                <a:srgbClr val="FF0000"/>
              </a:solidFill>
            </a:endParaRPr>
          </a:p>
          <a:p>
            <a:endParaRPr lang="en-AU" altLang="en-US" sz="2000" dirty="0" smtClean="0">
              <a:solidFill>
                <a:srgbClr val="FF0000"/>
              </a:solidFill>
            </a:endParaRPr>
          </a:p>
        </p:txBody>
      </p:sp>
      <p:sp>
        <p:nvSpPr>
          <p:cNvPr id="6" name="Title 5"/>
          <p:cNvSpPr>
            <a:spLocks noGrp="1"/>
          </p:cNvSpPr>
          <p:nvPr>
            <p:ph type="title"/>
          </p:nvPr>
        </p:nvSpPr>
        <p:spPr>
          <a:xfrm>
            <a:off x="457200" y="152400"/>
            <a:ext cx="8229600" cy="828328"/>
          </a:xfrm>
        </p:spPr>
        <p:txBody>
          <a:bodyPr/>
          <a:lstStyle/>
          <a:p>
            <a:pPr>
              <a:defRPr/>
            </a:pPr>
            <a:r>
              <a:rPr lang="en-AU" sz="3600" dirty="0" smtClean="0">
                <a:solidFill>
                  <a:srgbClr val="0099FF"/>
                </a:solidFill>
              </a:rPr>
              <a:t>     </a:t>
            </a:r>
            <a:r>
              <a:rPr lang="en-AU" sz="3600" b="1" dirty="0" smtClean="0">
                <a:solidFill>
                  <a:srgbClr val="0033CC"/>
                </a:solidFill>
              </a:rPr>
              <a:t>Predation Management (Active)</a:t>
            </a:r>
            <a:endParaRPr lang="en-AU" sz="3600" b="1" dirty="0">
              <a:solidFill>
                <a:srgbClr val="0033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72344"/>
          </a:xfrm>
        </p:spPr>
        <p:txBody>
          <a:bodyPr/>
          <a:lstStyle/>
          <a:p>
            <a:pPr>
              <a:defRPr/>
            </a:pPr>
            <a:r>
              <a:rPr lang="en-AU" sz="3600" dirty="0" smtClean="0">
                <a:solidFill>
                  <a:srgbClr val="0033CC"/>
                </a:solidFill>
              </a:rPr>
              <a:t>            Feral animal control by year </a:t>
            </a:r>
            <a:endParaRPr lang="en-AU" sz="3600" dirty="0">
              <a:solidFill>
                <a:srgbClr val="0033CC"/>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35717624"/>
              </p:ext>
            </p:extLst>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188640"/>
            <a:ext cx="8229600" cy="828328"/>
          </a:xfrm>
        </p:spPr>
        <p:txBody>
          <a:bodyPr/>
          <a:lstStyle/>
          <a:p>
            <a:pPr>
              <a:defRPr/>
            </a:pPr>
            <a:r>
              <a:rPr lang="en-AU" sz="3600" dirty="0" smtClean="0">
                <a:solidFill>
                  <a:srgbClr val="0033CC"/>
                </a:solidFill>
              </a:rPr>
              <a:t>            Aerial cull areas by year </a:t>
            </a:r>
            <a:endParaRPr lang="en-AU" sz="3600"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41548169"/>
              </p:ext>
            </p:extLst>
          </p:nvPr>
        </p:nvGraphicFramePr>
        <p:xfrm>
          <a:off x="457200" y="1125538"/>
          <a:ext cx="8229600" cy="4970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1982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868627"/>
            <a:ext cx="5128110" cy="3842482"/>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3334074"/>
            <a:ext cx="4499992" cy="3374994"/>
          </a:xfrm>
          <a:prstGeom prst="rect">
            <a:avLst/>
          </a:prstGeom>
        </p:spPr>
      </p:pic>
      <p:sp>
        <p:nvSpPr>
          <p:cNvPr id="6" name="Title 2"/>
          <p:cNvSpPr>
            <a:spLocks noGrp="1"/>
          </p:cNvSpPr>
          <p:nvPr>
            <p:ph type="title"/>
          </p:nvPr>
        </p:nvSpPr>
        <p:spPr>
          <a:xfrm>
            <a:off x="251520" y="-99392"/>
            <a:ext cx="8229600" cy="828328"/>
          </a:xfrm>
        </p:spPr>
        <p:txBody>
          <a:bodyPr/>
          <a:lstStyle/>
          <a:p>
            <a:pPr>
              <a:defRPr/>
            </a:pPr>
            <a:r>
              <a:rPr lang="en-AU" sz="3600" dirty="0" smtClean="0">
                <a:solidFill>
                  <a:srgbClr val="0033CC"/>
                </a:solidFill>
              </a:rPr>
              <a:t>            Other benefits of removing pigs…</a:t>
            </a:r>
            <a:endParaRPr lang="en-AU" sz="3600" dirty="0">
              <a:solidFill>
                <a:srgbClr val="0033CC"/>
              </a:solidFill>
            </a:endParaRPr>
          </a:p>
        </p:txBody>
      </p:sp>
      <p:sp>
        <p:nvSpPr>
          <p:cNvPr id="7" name="TextBox 6"/>
          <p:cNvSpPr txBox="1"/>
          <p:nvPr/>
        </p:nvSpPr>
        <p:spPr>
          <a:xfrm>
            <a:off x="4644008" y="966783"/>
            <a:ext cx="864096" cy="369332"/>
          </a:xfrm>
          <a:prstGeom prst="rect">
            <a:avLst/>
          </a:prstGeom>
          <a:noFill/>
        </p:spPr>
        <p:txBody>
          <a:bodyPr wrap="square" rtlCol="0">
            <a:spAutoFit/>
          </a:bodyPr>
          <a:lstStyle/>
          <a:p>
            <a:r>
              <a:rPr lang="en-AU" dirty="0" smtClean="0">
                <a:solidFill>
                  <a:srgbClr val="002060"/>
                </a:solidFill>
              </a:rPr>
              <a:t>2008</a:t>
            </a:r>
            <a:endParaRPr lang="en-AU" dirty="0">
              <a:solidFill>
                <a:srgbClr val="002060"/>
              </a:solidFill>
            </a:endParaRPr>
          </a:p>
        </p:txBody>
      </p:sp>
      <p:sp>
        <p:nvSpPr>
          <p:cNvPr id="8" name="TextBox 7"/>
          <p:cNvSpPr txBox="1"/>
          <p:nvPr/>
        </p:nvSpPr>
        <p:spPr>
          <a:xfrm>
            <a:off x="8279904" y="3400587"/>
            <a:ext cx="864096" cy="369332"/>
          </a:xfrm>
          <a:prstGeom prst="rect">
            <a:avLst/>
          </a:prstGeom>
          <a:noFill/>
        </p:spPr>
        <p:txBody>
          <a:bodyPr wrap="square" rtlCol="0">
            <a:spAutoFit/>
          </a:bodyPr>
          <a:lstStyle/>
          <a:p>
            <a:r>
              <a:rPr lang="en-AU" dirty="0" smtClean="0"/>
              <a:t>2016</a:t>
            </a:r>
            <a:endParaRPr lang="en-AU" dirty="0"/>
          </a:p>
        </p:txBody>
      </p:sp>
    </p:spTree>
    <p:extLst>
      <p:ext uri="{BB962C8B-B14F-4D97-AF65-F5344CB8AC3E}">
        <p14:creationId xmlns:p14="http://schemas.microsoft.com/office/powerpoint/2010/main" xmlns="" val="3573629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0"/>
            <a:ext cx="8229600" cy="648072"/>
          </a:xfrm>
        </p:spPr>
        <p:txBody>
          <a:bodyPr/>
          <a:lstStyle/>
          <a:p>
            <a:pPr>
              <a:defRPr/>
            </a:pPr>
            <a:r>
              <a:rPr lang="en-AU" sz="3600" b="1" dirty="0" smtClean="0">
                <a:solidFill>
                  <a:srgbClr val="0099FF"/>
                </a:solidFill>
              </a:rPr>
              <a:t>         </a:t>
            </a:r>
            <a:r>
              <a:rPr lang="en-AU" sz="3600" b="1" dirty="0" smtClean="0">
                <a:solidFill>
                  <a:srgbClr val="0033CC"/>
                </a:solidFill>
              </a:rPr>
              <a:t>Predation management (Passive)</a:t>
            </a:r>
            <a:endParaRPr lang="en-AU" sz="3600" b="1" dirty="0">
              <a:solidFill>
                <a:srgbClr val="0033CC"/>
              </a:solidFill>
            </a:endParaRPr>
          </a:p>
        </p:txBody>
      </p:sp>
      <p:sp>
        <p:nvSpPr>
          <p:cNvPr id="9219" name="Content Placeholder 3"/>
          <p:cNvSpPr>
            <a:spLocks noGrp="1"/>
          </p:cNvSpPr>
          <p:nvPr>
            <p:ph idx="1"/>
          </p:nvPr>
        </p:nvSpPr>
        <p:spPr>
          <a:xfrm>
            <a:off x="0" y="648071"/>
            <a:ext cx="6687563" cy="6064228"/>
          </a:xfrm>
        </p:spPr>
        <p:txBody>
          <a:bodyPr/>
          <a:lstStyle/>
          <a:p>
            <a:pPr>
              <a:buClr>
                <a:schemeClr val="accent2">
                  <a:lumMod val="75000"/>
                </a:schemeClr>
              </a:buClr>
            </a:pPr>
            <a:r>
              <a:rPr lang="en-US" altLang="en-US" sz="1800" b="1" dirty="0" smtClean="0">
                <a:solidFill>
                  <a:schemeClr val="bg1">
                    <a:lumMod val="75000"/>
                    <a:lumOff val="25000"/>
                  </a:schemeClr>
                </a:solidFill>
              </a:rPr>
              <a:t>2013 and 2014 </a:t>
            </a:r>
            <a:r>
              <a:rPr lang="en-US" altLang="en-US" sz="1800" dirty="0" smtClean="0">
                <a:solidFill>
                  <a:schemeClr val="bg1">
                    <a:lumMod val="75000"/>
                    <a:lumOff val="25000"/>
                  </a:schemeClr>
                </a:solidFill>
              </a:rPr>
              <a:t>trialed predator exclusion with plastic trellis mesh. Limited success was achieved excluding goannas, but pigs simply grabbed the mesh and tore it out of the sand, then predated the nest.</a:t>
            </a:r>
          </a:p>
          <a:p>
            <a:pPr>
              <a:buClr>
                <a:schemeClr val="accent2">
                  <a:lumMod val="75000"/>
                </a:schemeClr>
              </a:buClr>
            </a:pPr>
            <a:endParaRPr lang="en-US" altLang="en-US" sz="800" dirty="0" smtClean="0">
              <a:solidFill>
                <a:schemeClr val="bg1">
                  <a:lumMod val="75000"/>
                  <a:lumOff val="25000"/>
                </a:schemeClr>
              </a:solidFill>
            </a:endParaRPr>
          </a:p>
          <a:p>
            <a:pPr>
              <a:buClr>
                <a:schemeClr val="accent2">
                  <a:lumMod val="75000"/>
                </a:schemeClr>
              </a:buClr>
            </a:pPr>
            <a:r>
              <a:rPr lang="en-US" altLang="en-US" sz="1800" b="1" dirty="0" smtClean="0">
                <a:solidFill>
                  <a:schemeClr val="bg1">
                    <a:lumMod val="75000"/>
                    <a:lumOff val="25000"/>
                  </a:schemeClr>
                </a:solidFill>
              </a:rPr>
              <a:t>End 2014 season</a:t>
            </a:r>
            <a:r>
              <a:rPr lang="en-US" altLang="en-US" sz="1800" dirty="0" smtClean="0">
                <a:solidFill>
                  <a:schemeClr val="bg1">
                    <a:lumMod val="75000"/>
                    <a:lumOff val="25000"/>
                  </a:schemeClr>
                </a:solidFill>
              </a:rPr>
              <a:t>; PLASM staff drew plans for new design of aluminum predator exclusion cage. Design concept had to achieve – stackable for ATV carriage, reusable, very robust, predator proof and hatchling departure friendly.</a:t>
            </a:r>
          </a:p>
          <a:p>
            <a:pPr>
              <a:buClr>
                <a:schemeClr val="accent2">
                  <a:lumMod val="75000"/>
                </a:schemeClr>
              </a:buClr>
            </a:pPr>
            <a:endParaRPr lang="en-US" altLang="en-US" sz="800" dirty="0" smtClean="0">
              <a:solidFill>
                <a:schemeClr val="bg1">
                  <a:lumMod val="75000"/>
                  <a:lumOff val="25000"/>
                </a:schemeClr>
              </a:solidFill>
            </a:endParaRPr>
          </a:p>
          <a:p>
            <a:pPr>
              <a:buClr>
                <a:schemeClr val="accent2">
                  <a:lumMod val="75000"/>
                </a:schemeClr>
              </a:buClr>
            </a:pPr>
            <a:r>
              <a:rPr lang="en-US" altLang="en-US" sz="1800" b="1" dirty="0" smtClean="0">
                <a:solidFill>
                  <a:schemeClr val="bg1">
                    <a:lumMod val="75000"/>
                    <a:lumOff val="25000"/>
                  </a:schemeClr>
                </a:solidFill>
              </a:rPr>
              <a:t>March 2015 </a:t>
            </a:r>
            <a:r>
              <a:rPr lang="en-US" altLang="en-US" sz="1800" dirty="0" smtClean="0">
                <a:solidFill>
                  <a:schemeClr val="bg1">
                    <a:lumMod val="75000"/>
                    <a:lumOff val="25000"/>
                  </a:schemeClr>
                </a:solidFill>
              </a:rPr>
              <a:t>met with a metal fabricator and Ranger Robbie oversaw the construction of the first cage. 30 cages were then purchased for trial in the 2015 season.</a:t>
            </a:r>
          </a:p>
          <a:p>
            <a:pPr>
              <a:buClr>
                <a:schemeClr val="accent2">
                  <a:lumMod val="75000"/>
                </a:schemeClr>
              </a:buClr>
            </a:pPr>
            <a:endParaRPr lang="en-US" altLang="en-US" sz="800" dirty="0" smtClean="0">
              <a:solidFill>
                <a:schemeClr val="bg1">
                  <a:lumMod val="75000"/>
                  <a:lumOff val="25000"/>
                </a:schemeClr>
              </a:solidFill>
            </a:endParaRPr>
          </a:p>
          <a:p>
            <a:pPr>
              <a:buClr>
                <a:schemeClr val="accent2">
                  <a:lumMod val="75000"/>
                </a:schemeClr>
              </a:buClr>
            </a:pPr>
            <a:r>
              <a:rPr lang="en-US" altLang="en-US" sz="1800" b="1" dirty="0" smtClean="0">
                <a:solidFill>
                  <a:schemeClr val="bg1">
                    <a:lumMod val="75000"/>
                    <a:lumOff val="25000"/>
                  </a:schemeClr>
                </a:solidFill>
              </a:rPr>
              <a:t>Throughout 2015 and 2016 </a:t>
            </a:r>
            <a:r>
              <a:rPr lang="en-US" altLang="en-US" sz="1800" dirty="0" smtClean="0">
                <a:solidFill>
                  <a:schemeClr val="bg1">
                    <a:lumMod val="75000"/>
                    <a:lumOff val="25000"/>
                  </a:schemeClr>
                </a:solidFill>
              </a:rPr>
              <a:t>these 30 cages, plus another 50 purchased, were installed on over 200 Olive Ridley nests. repeated attempted predation trail camera imagery by pigs and goannas was recorded, to date, the cages have proved </a:t>
            </a:r>
            <a:r>
              <a:rPr lang="en-US" altLang="en-US" sz="1800" b="1" dirty="0" smtClean="0">
                <a:solidFill>
                  <a:srgbClr val="0033CC"/>
                </a:solidFill>
              </a:rPr>
              <a:t>100% predator proof</a:t>
            </a:r>
            <a:r>
              <a:rPr lang="en-US" altLang="en-US" sz="1800" dirty="0" smtClean="0">
                <a:solidFill>
                  <a:schemeClr val="bg1">
                    <a:lumMod val="75000"/>
                    <a:lumOff val="25000"/>
                  </a:schemeClr>
                </a:solidFill>
              </a:rPr>
              <a:t>.</a:t>
            </a:r>
            <a:r>
              <a:rPr lang="en-US" altLang="en-US" sz="1800" dirty="0" smtClean="0">
                <a:solidFill>
                  <a:srgbClr val="0033CC"/>
                </a:solidFill>
              </a:rPr>
              <a:t> </a:t>
            </a:r>
          </a:p>
          <a:p>
            <a:pPr>
              <a:buClr>
                <a:schemeClr val="accent2">
                  <a:lumMod val="75000"/>
                </a:schemeClr>
              </a:buClr>
            </a:pPr>
            <a:endParaRPr lang="en-US" altLang="en-US" sz="800" dirty="0" smtClean="0">
              <a:solidFill>
                <a:srgbClr val="0033CC"/>
              </a:solidFill>
            </a:endParaRPr>
          </a:p>
          <a:p>
            <a:pPr>
              <a:buClr>
                <a:schemeClr val="accent2">
                  <a:lumMod val="75000"/>
                </a:schemeClr>
              </a:buClr>
            </a:pPr>
            <a:r>
              <a:rPr lang="en-US" altLang="en-US" sz="1800" dirty="0" smtClean="0">
                <a:solidFill>
                  <a:schemeClr val="bg1">
                    <a:lumMod val="75000"/>
                    <a:lumOff val="25000"/>
                  </a:schemeClr>
                </a:solidFill>
              </a:rPr>
              <a:t>PLASM Ranger staff now manufacture the aluminum cages in house.</a:t>
            </a:r>
          </a:p>
          <a:p>
            <a:endParaRPr lang="en-US" altLang="en-US" sz="2000" dirty="0" smtClean="0">
              <a:solidFill>
                <a:srgbClr val="FF0000"/>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13793" t="22989" r="12069" b="18054"/>
          <a:stretch/>
        </p:blipFill>
        <p:spPr>
          <a:xfrm>
            <a:off x="6687564" y="777742"/>
            <a:ext cx="2254279" cy="1344486"/>
          </a:xfrm>
          <a:prstGeom prst="rect">
            <a:avLst/>
          </a:prstGeom>
          <a:ln w="50800">
            <a:solidFill>
              <a:schemeClr val="tx1"/>
            </a:solidFill>
          </a:ln>
        </p:spPr>
      </p:pic>
      <p:pic>
        <p:nvPicPr>
          <p:cNvPr id="6" name="Picture 5"/>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a:stretch/>
        </p:blipFill>
        <p:spPr>
          <a:xfrm>
            <a:off x="6687565" y="5214044"/>
            <a:ext cx="2272137" cy="1514759"/>
          </a:xfrm>
          <a:prstGeom prst="rect">
            <a:avLst/>
          </a:prstGeom>
          <a:ln w="50800">
            <a:solidFill>
              <a:schemeClr val="tx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16526" t="35509" r="18900" b="14918"/>
          <a:stretch/>
        </p:blipFill>
        <p:spPr>
          <a:xfrm>
            <a:off x="6687565" y="3886660"/>
            <a:ext cx="2272137" cy="1308201"/>
          </a:xfrm>
          <a:prstGeom prst="rect">
            <a:avLst/>
          </a:prstGeom>
          <a:ln w="50800">
            <a:solidFill>
              <a:schemeClr val="tx1"/>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xmlns="" val="0"/>
              </a:ext>
            </a:extLst>
          </a:blip>
          <a:srcRect l="17578" t="29264" r="27494" b="14037"/>
          <a:stretch/>
        </p:blipFill>
        <p:spPr>
          <a:xfrm>
            <a:off x="6687564" y="2124907"/>
            <a:ext cx="2254280" cy="1745249"/>
          </a:xfrm>
          <a:prstGeom prst="rect">
            <a:avLst/>
          </a:prstGeom>
          <a:ln w="50800">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93" y="548680"/>
            <a:ext cx="8784976" cy="770930"/>
          </a:xfrm>
        </p:spPr>
        <p:txBody>
          <a:bodyPr>
            <a:normAutofit/>
          </a:bodyPr>
          <a:lstStyle/>
          <a:p>
            <a:r>
              <a:rPr lang="en-AU" b="1" dirty="0" smtClean="0">
                <a:solidFill>
                  <a:srgbClr val="0033CC"/>
                </a:solidFill>
              </a:rPr>
              <a:t>Cages have worked on pigs….</a:t>
            </a:r>
            <a:endParaRPr lang="en-AU" b="1" dirty="0">
              <a:solidFill>
                <a:srgbClr val="0033CC"/>
              </a:solidFill>
            </a:endParaRPr>
          </a:p>
        </p:txBody>
      </p:sp>
      <p:pic>
        <p:nvPicPr>
          <p:cNvPr id="4" name="Pormpuraaw Camera trap vid">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922011" y="1628180"/>
            <a:ext cx="7593340" cy="4267654"/>
          </a:xfrm>
        </p:spPr>
      </p:pic>
    </p:spTree>
    <p:extLst>
      <p:ext uri="{BB962C8B-B14F-4D97-AF65-F5344CB8AC3E}">
        <p14:creationId xmlns:p14="http://schemas.microsoft.com/office/powerpoint/2010/main" xmlns="" val="1633236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Paper</Template>
  <TotalTime>3821</TotalTime>
  <Words>936</Words>
  <Application>Microsoft Office PowerPoint</Application>
  <PresentationFormat>On-screen Show (4:3)</PresentationFormat>
  <Paragraphs>75</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vt:lpstr>
      <vt:lpstr>Slide 1</vt:lpstr>
      <vt:lpstr>                   Program Overview </vt:lpstr>
      <vt:lpstr>Slide 3</vt:lpstr>
      <vt:lpstr>     Predation Management (Active)</vt:lpstr>
      <vt:lpstr>            Feral animal control by year </vt:lpstr>
      <vt:lpstr>            Aerial cull areas by year </vt:lpstr>
      <vt:lpstr>            Other benefits of removing pigs…</vt:lpstr>
      <vt:lpstr>         Predation management (Passive)</vt:lpstr>
      <vt:lpstr>Cages have worked on pigs….</vt:lpstr>
      <vt:lpstr>… and goannas</vt:lpstr>
      <vt:lpstr>                 Olive Ridley hatchling success by year </vt:lpstr>
      <vt:lpstr>Who were the predators?</vt:lpstr>
      <vt:lpstr>                               Successes </vt:lpstr>
      <vt:lpstr>                              Challenges </vt:lpstr>
      <vt:lpstr>                      Lessons  Learned  </vt:lpstr>
    </vt:vector>
  </TitlesOfParts>
  <Company>Department of Agriculture Fisheries &amp; Forestry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Gundrum Marybeth</dc:creator>
  <cp:lastModifiedBy>CEO</cp:lastModifiedBy>
  <cp:revision>254</cp:revision>
  <cp:lastPrinted>2017-02-21T07:32:59Z</cp:lastPrinted>
  <dcterms:created xsi:type="dcterms:W3CDTF">2007-10-07T23:26:19Z</dcterms:created>
  <dcterms:modified xsi:type="dcterms:W3CDTF">2017-02-28T23:29:32Z</dcterms:modified>
</cp:coreProperties>
</file>